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ata17.xml" ContentType="application/vnd.openxmlformats-officedocument.drawingml.diagramData+xml"/>
  <Override PartName="/ppt/diagrams/colors22.xml" ContentType="application/vnd.openxmlformats-officedocument.drawingml.diagramColor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quickStyle20.xml" ContentType="application/vnd.openxmlformats-officedocument.drawingml.diagramStyl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diagrams/layout20.xml" ContentType="application/vnd.openxmlformats-officedocument.drawingml.diagramLayou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7" r:id="rId2"/>
    <p:sldId id="258" r:id="rId3"/>
    <p:sldId id="259" r:id="rId4"/>
    <p:sldId id="260" r:id="rId5"/>
    <p:sldId id="261" r:id="rId6"/>
    <p:sldId id="311" r:id="rId7"/>
    <p:sldId id="262" r:id="rId8"/>
    <p:sldId id="264" r:id="rId9"/>
    <p:sldId id="307" r:id="rId10"/>
    <p:sldId id="265" r:id="rId11"/>
    <p:sldId id="266" r:id="rId12"/>
    <p:sldId id="267" r:id="rId13"/>
    <p:sldId id="269" r:id="rId14"/>
    <p:sldId id="272" r:id="rId15"/>
    <p:sldId id="273" r:id="rId16"/>
    <p:sldId id="274" r:id="rId17"/>
    <p:sldId id="305" r:id="rId18"/>
    <p:sldId id="275" r:id="rId19"/>
    <p:sldId id="276" r:id="rId20"/>
    <p:sldId id="277" r:id="rId21"/>
    <p:sldId id="279" r:id="rId22"/>
    <p:sldId id="281" r:id="rId23"/>
    <p:sldId id="282" r:id="rId24"/>
    <p:sldId id="283" r:id="rId25"/>
    <p:sldId id="284" r:id="rId26"/>
    <p:sldId id="285" r:id="rId27"/>
    <p:sldId id="286" r:id="rId28"/>
    <p:sldId id="287" r:id="rId29"/>
    <p:sldId id="288" r:id="rId30"/>
    <p:sldId id="289" r:id="rId31"/>
    <p:sldId id="309" r:id="rId32"/>
    <p:sldId id="290" r:id="rId33"/>
    <p:sldId id="291" r:id="rId34"/>
    <p:sldId id="292" r:id="rId35"/>
    <p:sldId id="293" r:id="rId36"/>
    <p:sldId id="294" r:id="rId37"/>
    <p:sldId id="295" r:id="rId38"/>
    <p:sldId id="310" r:id="rId39"/>
    <p:sldId id="296" r:id="rId40"/>
    <p:sldId id="297" r:id="rId41"/>
    <p:sldId id="298" r:id="rId42"/>
    <p:sldId id="299" r:id="rId43"/>
    <p:sldId id="313" r:id="rId44"/>
    <p:sldId id="300" r:id="rId45"/>
    <p:sldId id="315" r:id="rId46"/>
    <p:sldId id="316" r:id="rId47"/>
    <p:sldId id="317" r:id="rId48"/>
    <p:sldId id="321" r:id="rId49"/>
    <p:sldId id="318" r:id="rId50"/>
    <p:sldId id="319" r:id="rId51"/>
    <p:sldId id="320" r:id="rId52"/>
    <p:sldId id="302" r:id="rId53"/>
    <p:sldId id="303" r:id="rId54"/>
    <p:sldId id="314" r:id="rId55"/>
    <p:sldId id="304"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75DA21-A6BB-4201-BCA2-8AF0FE88C0DF}"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4366B928-7435-48DA-BA80-C71FF66D57AD}">
      <dgm:prSet/>
      <dgm:spPr/>
      <dgm:t>
        <a:bodyPr/>
        <a:lstStyle/>
        <a:p>
          <a:pPr rtl="0"/>
          <a:r>
            <a:rPr lang="en-US" dirty="0" smtClean="0"/>
            <a:t>The patients demand for treatment of  unaesthetic  anterior teeth is growing steadily.</a:t>
          </a:r>
          <a:endParaRPr lang="en-US" dirty="0"/>
        </a:p>
      </dgm:t>
    </dgm:pt>
    <dgm:pt modelId="{708D6CEB-66A0-4BFC-B21F-3B58A852A0A1}" type="parTrans" cxnId="{68A681D9-36D3-4BF7-9BB2-B16B67C0CD85}">
      <dgm:prSet/>
      <dgm:spPr/>
      <dgm:t>
        <a:bodyPr/>
        <a:lstStyle/>
        <a:p>
          <a:endParaRPr lang="en-US"/>
        </a:p>
      </dgm:t>
    </dgm:pt>
    <dgm:pt modelId="{9B1D9F94-E3FA-4FA2-B120-6D028FC3BABE}" type="sibTrans" cxnId="{68A681D9-36D3-4BF7-9BB2-B16B67C0CD85}">
      <dgm:prSet/>
      <dgm:spPr/>
      <dgm:t>
        <a:bodyPr/>
        <a:lstStyle/>
        <a:p>
          <a:endParaRPr lang="en-US"/>
        </a:p>
      </dgm:t>
    </dgm:pt>
    <dgm:pt modelId="{3A01F167-A6BD-455B-A34B-E802287288EB}">
      <dgm:prSet/>
      <dgm:spPr/>
      <dgm:t>
        <a:bodyPr/>
        <a:lstStyle/>
        <a:p>
          <a:pPr rtl="0"/>
          <a:r>
            <a:rPr lang="en-US" dirty="0" smtClean="0"/>
            <a:t>several treatment options have been proposed to restore the aesthetic appearance of the dentition.</a:t>
          </a:r>
          <a:endParaRPr lang="en-US" dirty="0"/>
        </a:p>
      </dgm:t>
    </dgm:pt>
    <dgm:pt modelId="{32D57C9A-645E-404A-A1CB-0F74F6BCA805}" type="parTrans" cxnId="{F331689F-B9A2-4424-97F5-1E0913880D70}">
      <dgm:prSet/>
      <dgm:spPr/>
      <dgm:t>
        <a:bodyPr/>
        <a:lstStyle/>
        <a:p>
          <a:endParaRPr lang="en-US"/>
        </a:p>
      </dgm:t>
    </dgm:pt>
    <dgm:pt modelId="{80284F32-A416-4BBB-9793-E488229956A6}" type="sibTrans" cxnId="{F331689F-B9A2-4424-97F5-1E0913880D70}">
      <dgm:prSet/>
      <dgm:spPr/>
      <dgm:t>
        <a:bodyPr/>
        <a:lstStyle/>
        <a:p>
          <a:endParaRPr lang="en-US"/>
        </a:p>
      </dgm:t>
    </dgm:pt>
    <dgm:pt modelId="{93523591-9A13-4632-A443-ACD831E94761}">
      <dgm:prSet/>
      <dgm:spPr/>
      <dgm:t>
        <a:bodyPr/>
        <a:lstStyle/>
        <a:p>
          <a:pPr rtl="0"/>
          <a:r>
            <a:rPr lang="en-US" dirty="0" smtClean="0"/>
            <a:t>For many years, the most predictable and durable aesthetic correction of anterior teeth has been achieved by the preparation of full crowns.</a:t>
          </a:r>
          <a:endParaRPr lang="en-US" dirty="0"/>
        </a:p>
      </dgm:t>
    </dgm:pt>
    <dgm:pt modelId="{93822799-4194-42A5-A5FC-98D1CFF46DE0}" type="parTrans" cxnId="{9192067C-F90E-4585-A85A-76DACD55CACC}">
      <dgm:prSet/>
      <dgm:spPr/>
      <dgm:t>
        <a:bodyPr/>
        <a:lstStyle/>
        <a:p>
          <a:endParaRPr lang="en-US"/>
        </a:p>
      </dgm:t>
    </dgm:pt>
    <dgm:pt modelId="{05D6BEDA-FD70-43D0-BAB5-2206F972C043}" type="sibTrans" cxnId="{9192067C-F90E-4585-A85A-76DACD55CACC}">
      <dgm:prSet/>
      <dgm:spPr/>
      <dgm:t>
        <a:bodyPr/>
        <a:lstStyle/>
        <a:p>
          <a:endParaRPr lang="en-US"/>
        </a:p>
      </dgm:t>
    </dgm:pt>
    <dgm:pt modelId="{0FB49D89-A63B-4046-8E77-324B76D1A51E}">
      <dgm:prSet/>
      <dgm:spPr/>
      <dgm:t>
        <a:bodyPr/>
        <a:lstStyle/>
        <a:p>
          <a:pPr rtl="0"/>
          <a:endParaRPr lang="en-US" dirty="0"/>
        </a:p>
      </dgm:t>
    </dgm:pt>
    <dgm:pt modelId="{44957742-521A-458A-B6B9-B4F8BEA90246}" type="parTrans" cxnId="{8264F135-EC64-4A6E-937A-827FC725E97B}">
      <dgm:prSet/>
      <dgm:spPr/>
      <dgm:t>
        <a:bodyPr/>
        <a:lstStyle/>
        <a:p>
          <a:endParaRPr lang="en-US"/>
        </a:p>
      </dgm:t>
    </dgm:pt>
    <dgm:pt modelId="{B9FEB265-B3EE-4BFF-9E76-03C10B4AEBB6}" type="sibTrans" cxnId="{8264F135-EC64-4A6E-937A-827FC725E97B}">
      <dgm:prSet/>
      <dgm:spPr/>
      <dgm:t>
        <a:bodyPr/>
        <a:lstStyle/>
        <a:p>
          <a:endParaRPr lang="en-US"/>
        </a:p>
      </dgm:t>
    </dgm:pt>
    <dgm:pt modelId="{B0CDA91E-E338-4C22-B829-4AA863159FD4}" type="pres">
      <dgm:prSet presAssocID="{5175DA21-A6BB-4201-BCA2-8AF0FE88C0DF}" presName="linear" presStyleCnt="0">
        <dgm:presLayoutVars>
          <dgm:animLvl val="lvl"/>
          <dgm:resizeHandles val="exact"/>
        </dgm:presLayoutVars>
      </dgm:prSet>
      <dgm:spPr/>
      <dgm:t>
        <a:bodyPr/>
        <a:lstStyle/>
        <a:p>
          <a:endParaRPr lang="en-US"/>
        </a:p>
      </dgm:t>
    </dgm:pt>
    <dgm:pt modelId="{1E052505-71B7-4B0B-8526-634AD5CF286F}" type="pres">
      <dgm:prSet presAssocID="{4366B928-7435-48DA-BA80-C71FF66D57AD}" presName="parentText" presStyleLbl="node1" presStyleIdx="0" presStyleCnt="4">
        <dgm:presLayoutVars>
          <dgm:chMax val="0"/>
          <dgm:bulletEnabled val="1"/>
        </dgm:presLayoutVars>
      </dgm:prSet>
      <dgm:spPr/>
      <dgm:t>
        <a:bodyPr/>
        <a:lstStyle/>
        <a:p>
          <a:endParaRPr lang="en-US"/>
        </a:p>
      </dgm:t>
    </dgm:pt>
    <dgm:pt modelId="{DD9444BE-DC66-4782-80E1-957F048F538D}" type="pres">
      <dgm:prSet presAssocID="{9B1D9F94-E3FA-4FA2-B120-6D028FC3BABE}" presName="spacer" presStyleCnt="0"/>
      <dgm:spPr/>
    </dgm:pt>
    <dgm:pt modelId="{B1640E1E-9EE2-4D68-B706-0128CD742145}" type="pres">
      <dgm:prSet presAssocID="{3A01F167-A6BD-455B-A34B-E802287288EB}" presName="parentText" presStyleLbl="node1" presStyleIdx="1" presStyleCnt="4">
        <dgm:presLayoutVars>
          <dgm:chMax val="0"/>
          <dgm:bulletEnabled val="1"/>
        </dgm:presLayoutVars>
      </dgm:prSet>
      <dgm:spPr/>
      <dgm:t>
        <a:bodyPr/>
        <a:lstStyle/>
        <a:p>
          <a:endParaRPr lang="en-US"/>
        </a:p>
      </dgm:t>
    </dgm:pt>
    <dgm:pt modelId="{1E95E54E-0F38-46E3-9BB9-7E4B0C62CC96}" type="pres">
      <dgm:prSet presAssocID="{80284F32-A416-4BBB-9793-E488229956A6}" presName="spacer" presStyleCnt="0"/>
      <dgm:spPr/>
    </dgm:pt>
    <dgm:pt modelId="{47E6A12F-F1BC-4E2F-893B-9AEDCF40ECA7}" type="pres">
      <dgm:prSet presAssocID="{93523591-9A13-4632-A443-ACD831E94761}" presName="parentText" presStyleLbl="node1" presStyleIdx="2" presStyleCnt="4">
        <dgm:presLayoutVars>
          <dgm:chMax val="0"/>
          <dgm:bulletEnabled val="1"/>
        </dgm:presLayoutVars>
      </dgm:prSet>
      <dgm:spPr/>
      <dgm:t>
        <a:bodyPr/>
        <a:lstStyle/>
        <a:p>
          <a:endParaRPr lang="en-US"/>
        </a:p>
      </dgm:t>
    </dgm:pt>
    <dgm:pt modelId="{3B2D383C-86FF-4DE9-A0DF-1B4E7696CBBC}" type="pres">
      <dgm:prSet presAssocID="{05D6BEDA-FD70-43D0-BAB5-2206F972C043}" presName="spacer" presStyleCnt="0"/>
      <dgm:spPr/>
    </dgm:pt>
    <dgm:pt modelId="{9703BCAF-B76E-488C-BAB7-9FCF16C9BC1B}" type="pres">
      <dgm:prSet presAssocID="{0FB49D89-A63B-4046-8E77-324B76D1A51E}" presName="parentText" presStyleLbl="node1" presStyleIdx="3" presStyleCnt="4">
        <dgm:presLayoutVars>
          <dgm:chMax val="0"/>
          <dgm:bulletEnabled val="1"/>
        </dgm:presLayoutVars>
      </dgm:prSet>
      <dgm:spPr/>
      <dgm:t>
        <a:bodyPr/>
        <a:lstStyle/>
        <a:p>
          <a:endParaRPr lang="en-US"/>
        </a:p>
      </dgm:t>
    </dgm:pt>
  </dgm:ptLst>
  <dgm:cxnLst>
    <dgm:cxn modelId="{211FD271-F7D1-4578-9178-C716816FFE75}" type="presOf" srcId="{0FB49D89-A63B-4046-8E77-324B76D1A51E}" destId="{9703BCAF-B76E-488C-BAB7-9FCF16C9BC1B}" srcOrd="0" destOrd="0" presId="urn:microsoft.com/office/officeart/2005/8/layout/vList2"/>
    <dgm:cxn modelId="{EE893DBF-80C9-4470-8C03-D4664185951A}" type="presOf" srcId="{5175DA21-A6BB-4201-BCA2-8AF0FE88C0DF}" destId="{B0CDA91E-E338-4C22-B829-4AA863159FD4}" srcOrd="0" destOrd="0" presId="urn:microsoft.com/office/officeart/2005/8/layout/vList2"/>
    <dgm:cxn modelId="{68A681D9-36D3-4BF7-9BB2-B16B67C0CD85}" srcId="{5175DA21-A6BB-4201-BCA2-8AF0FE88C0DF}" destId="{4366B928-7435-48DA-BA80-C71FF66D57AD}" srcOrd="0" destOrd="0" parTransId="{708D6CEB-66A0-4BFC-B21F-3B58A852A0A1}" sibTransId="{9B1D9F94-E3FA-4FA2-B120-6D028FC3BABE}"/>
    <dgm:cxn modelId="{FFA66FC7-CE55-49E5-8F87-C468244D8086}" type="presOf" srcId="{3A01F167-A6BD-455B-A34B-E802287288EB}" destId="{B1640E1E-9EE2-4D68-B706-0128CD742145}" srcOrd="0" destOrd="0" presId="urn:microsoft.com/office/officeart/2005/8/layout/vList2"/>
    <dgm:cxn modelId="{8264F135-EC64-4A6E-937A-827FC725E97B}" srcId="{5175DA21-A6BB-4201-BCA2-8AF0FE88C0DF}" destId="{0FB49D89-A63B-4046-8E77-324B76D1A51E}" srcOrd="3" destOrd="0" parTransId="{44957742-521A-458A-B6B9-B4F8BEA90246}" sibTransId="{B9FEB265-B3EE-4BFF-9E76-03C10B4AEBB6}"/>
    <dgm:cxn modelId="{9192067C-F90E-4585-A85A-76DACD55CACC}" srcId="{5175DA21-A6BB-4201-BCA2-8AF0FE88C0DF}" destId="{93523591-9A13-4632-A443-ACD831E94761}" srcOrd="2" destOrd="0" parTransId="{93822799-4194-42A5-A5FC-98D1CFF46DE0}" sibTransId="{05D6BEDA-FD70-43D0-BAB5-2206F972C043}"/>
    <dgm:cxn modelId="{9587321E-A467-4F93-A802-FD9C92ECF4C7}" type="presOf" srcId="{4366B928-7435-48DA-BA80-C71FF66D57AD}" destId="{1E052505-71B7-4B0B-8526-634AD5CF286F}" srcOrd="0" destOrd="0" presId="urn:microsoft.com/office/officeart/2005/8/layout/vList2"/>
    <dgm:cxn modelId="{A11D1108-2C67-4C65-A6C9-85F0C01748ED}" type="presOf" srcId="{93523591-9A13-4632-A443-ACD831E94761}" destId="{47E6A12F-F1BC-4E2F-893B-9AEDCF40ECA7}" srcOrd="0" destOrd="0" presId="urn:microsoft.com/office/officeart/2005/8/layout/vList2"/>
    <dgm:cxn modelId="{F331689F-B9A2-4424-97F5-1E0913880D70}" srcId="{5175DA21-A6BB-4201-BCA2-8AF0FE88C0DF}" destId="{3A01F167-A6BD-455B-A34B-E802287288EB}" srcOrd="1" destOrd="0" parTransId="{32D57C9A-645E-404A-A1CB-0F74F6BCA805}" sibTransId="{80284F32-A416-4BBB-9793-E488229956A6}"/>
    <dgm:cxn modelId="{A6A5B5E4-25AE-42F8-B6A0-06490332B92D}" type="presParOf" srcId="{B0CDA91E-E338-4C22-B829-4AA863159FD4}" destId="{1E052505-71B7-4B0B-8526-634AD5CF286F}" srcOrd="0" destOrd="0" presId="urn:microsoft.com/office/officeart/2005/8/layout/vList2"/>
    <dgm:cxn modelId="{5EDEE7BB-D1DD-478E-82A1-2BFCB06EA783}" type="presParOf" srcId="{B0CDA91E-E338-4C22-B829-4AA863159FD4}" destId="{DD9444BE-DC66-4782-80E1-957F048F538D}" srcOrd="1" destOrd="0" presId="urn:microsoft.com/office/officeart/2005/8/layout/vList2"/>
    <dgm:cxn modelId="{639DBE88-D589-401A-BCAF-8CA511F37914}" type="presParOf" srcId="{B0CDA91E-E338-4C22-B829-4AA863159FD4}" destId="{B1640E1E-9EE2-4D68-B706-0128CD742145}" srcOrd="2" destOrd="0" presId="urn:microsoft.com/office/officeart/2005/8/layout/vList2"/>
    <dgm:cxn modelId="{B4057512-9949-4741-99B3-6AE5BD79AB30}" type="presParOf" srcId="{B0CDA91E-E338-4C22-B829-4AA863159FD4}" destId="{1E95E54E-0F38-46E3-9BB9-7E4B0C62CC96}" srcOrd="3" destOrd="0" presId="urn:microsoft.com/office/officeart/2005/8/layout/vList2"/>
    <dgm:cxn modelId="{AB000D5C-E937-4F08-853C-A90F28D8FA89}" type="presParOf" srcId="{B0CDA91E-E338-4C22-B829-4AA863159FD4}" destId="{47E6A12F-F1BC-4E2F-893B-9AEDCF40ECA7}" srcOrd="4" destOrd="0" presId="urn:microsoft.com/office/officeart/2005/8/layout/vList2"/>
    <dgm:cxn modelId="{48CE46C7-83B2-4201-A9DD-4416167EB40F}" type="presParOf" srcId="{B0CDA91E-E338-4C22-B829-4AA863159FD4}" destId="{3B2D383C-86FF-4DE9-A0DF-1B4E7696CBBC}" srcOrd="5" destOrd="0" presId="urn:microsoft.com/office/officeart/2005/8/layout/vList2"/>
    <dgm:cxn modelId="{94B47C4C-B3E5-4665-A0E0-620A92EBEC60}" type="presParOf" srcId="{B0CDA91E-E338-4C22-B829-4AA863159FD4}" destId="{9703BCAF-B76E-488C-BAB7-9FCF16C9BC1B}" srcOrd="6" destOrd="0" presId="urn:microsoft.com/office/officeart/2005/8/layout/vList2"/>
  </dgm:cxnLst>
  <dgm:bg/>
  <dgm:whole/>
</dgm:dataModel>
</file>

<file path=ppt/diagrams/data10.xml><?xml version="1.0" encoding="utf-8"?>
<dgm:dataModel xmlns:dgm="http://schemas.openxmlformats.org/drawingml/2006/diagram" xmlns:a="http://schemas.openxmlformats.org/drawingml/2006/main">
  <dgm:ptLst>
    <dgm:pt modelId="{09441AE6-40BD-4FBE-8436-0FB04DF34670}" type="doc">
      <dgm:prSet loTypeId="urn:microsoft.com/office/officeart/2005/8/layout/vList2" loCatId="list" qsTypeId="urn:microsoft.com/office/officeart/2005/8/quickstyle/simple3" qsCatId="simple" csTypeId="urn:microsoft.com/office/officeart/2005/8/colors/colorful3" csCatId="colorful"/>
      <dgm:spPr/>
      <dgm:t>
        <a:bodyPr/>
        <a:lstStyle/>
        <a:p>
          <a:endParaRPr lang="en-US"/>
        </a:p>
      </dgm:t>
    </dgm:pt>
    <dgm:pt modelId="{39D79F5D-468C-4A89-AFE6-572550D0C880}">
      <dgm:prSet/>
      <dgm:spPr/>
      <dgm:t>
        <a:bodyPr/>
        <a:lstStyle/>
        <a:p>
          <a:pPr rtl="0"/>
          <a:r>
            <a:rPr lang="en-US" b="1" dirty="0" smtClean="0">
              <a:solidFill>
                <a:srgbClr val="FF0000"/>
              </a:solidFill>
            </a:rPr>
            <a:t>Type I</a:t>
          </a:r>
          <a:r>
            <a:rPr lang="en-US" dirty="0" smtClean="0"/>
            <a:t> </a:t>
          </a:r>
          <a:r>
            <a:rPr lang="en-US" dirty="0" smtClean="0">
              <a:sym typeface="Wingdings"/>
            </a:rPr>
            <a:t></a:t>
          </a:r>
          <a:r>
            <a:rPr lang="en-US" dirty="0" smtClean="0"/>
            <a:t> </a:t>
          </a:r>
          <a:r>
            <a:rPr lang="en-US" b="1" dirty="0" smtClean="0"/>
            <a:t>WINDOW</a:t>
          </a:r>
          <a:r>
            <a:rPr lang="en-US" dirty="0" smtClean="0"/>
            <a:t> preparation .(feather in which the veneer is taken up to the height of the </a:t>
          </a:r>
          <a:r>
            <a:rPr lang="en-US" dirty="0" err="1" smtClean="0"/>
            <a:t>incisal</a:t>
          </a:r>
          <a:r>
            <a:rPr lang="en-US" dirty="0" smtClean="0"/>
            <a:t> edge but the edge, is not reduced).</a:t>
          </a:r>
          <a:endParaRPr lang="en-US" dirty="0"/>
        </a:p>
      </dgm:t>
    </dgm:pt>
    <dgm:pt modelId="{04A3CE57-04C9-4B09-8F85-9ABEA3D78DD5}" type="parTrans" cxnId="{841EC470-E847-4208-9586-9E7E1E5BB26E}">
      <dgm:prSet/>
      <dgm:spPr/>
      <dgm:t>
        <a:bodyPr/>
        <a:lstStyle/>
        <a:p>
          <a:endParaRPr lang="en-US"/>
        </a:p>
      </dgm:t>
    </dgm:pt>
    <dgm:pt modelId="{38FCE0DB-CC07-4E75-9E66-3EFBA52DB3AA}" type="sibTrans" cxnId="{841EC470-E847-4208-9586-9E7E1E5BB26E}">
      <dgm:prSet/>
      <dgm:spPr/>
      <dgm:t>
        <a:bodyPr/>
        <a:lstStyle/>
        <a:p>
          <a:endParaRPr lang="en-US"/>
        </a:p>
      </dgm:t>
    </dgm:pt>
    <dgm:pt modelId="{45D47C55-41C8-4D70-BB5E-BA6E9F570682}">
      <dgm:prSet/>
      <dgm:spPr/>
      <dgm:t>
        <a:bodyPr/>
        <a:lstStyle/>
        <a:p>
          <a:pPr rtl="0"/>
          <a:r>
            <a:rPr lang="en-US" b="1" dirty="0" smtClean="0">
              <a:solidFill>
                <a:srgbClr val="FF0000"/>
              </a:solidFill>
            </a:rPr>
            <a:t>Type II </a:t>
          </a:r>
          <a:r>
            <a:rPr lang="en-US" dirty="0" smtClean="0">
              <a:sym typeface="Wingdings"/>
            </a:rPr>
            <a:t></a:t>
          </a:r>
          <a:r>
            <a:rPr lang="en-US" dirty="0" smtClean="0"/>
            <a:t> </a:t>
          </a:r>
          <a:r>
            <a:rPr lang="en-US" b="1" dirty="0" smtClean="0"/>
            <a:t>BUTT-JOINT</a:t>
          </a:r>
          <a:r>
            <a:rPr lang="en-US" dirty="0" smtClean="0"/>
            <a:t> preparation .( 2 mm </a:t>
          </a:r>
          <a:r>
            <a:rPr lang="en-US" dirty="0" err="1" smtClean="0"/>
            <a:t>incisal</a:t>
          </a:r>
          <a:r>
            <a:rPr lang="en-US" dirty="0" smtClean="0"/>
            <a:t> reduction without palatal chamfer).</a:t>
          </a:r>
          <a:endParaRPr lang="en-US" dirty="0"/>
        </a:p>
      </dgm:t>
    </dgm:pt>
    <dgm:pt modelId="{D3D3619D-A476-4CF3-A995-478FC9030944}" type="parTrans" cxnId="{514B472B-B846-4392-82C0-7865D40FCFA5}">
      <dgm:prSet/>
      <dgm:spPr/>
      <dgm:t>
        <a:bodyPr/>
        <a:lstStyle/>
        <a:p>
          <a:endParaRPr lang="en-US"/>
        </a:p>
      </dgm:t>
    </dgm:pt>
    <dgm:pt modelId="{3540B5B0-2FBB-46E6-83D6-C86285254AE0}" type="sibTrans" cxnId="{514B472B-B846-4392-82C0-7865D40FCFA5}">
      <dgm:prSet/>
      <dgm:spPr/>
      <dgm:t>
        <a:bodyPr/>
        <a:lstStyle/>
        <a:p>
          <a:endParaRPr lang="en-US"/>
        </a:p>
      </dgm:t>
    </dgm:pt>
    <dgm:pt modelId="{AD4D51B5-D075-4BE7-8DF0-136EEBB9C493}">
      <dgm:prSet/>
      <dgm:spPr/>
      <dgm:t>
        <a:bodyPr/>
        <a:lstStyle/>
        <a:p>
          <a:pPr rtl="0"/>
          <a:r>
            <a:rPr lang="en-US" b="1" dirty="0" smtClean="0">
              <a:solidFill>
                <a:srgbClr val="FF0000"/>
              </a:solidFill>
            </a:rPr>
            <a:t>Type III </a:t>
          </a:r>
          <a:r>
            <a:rPr lang="en-US" dirty="0" smtClean="0">
              <a:sym typeface="Wingdings"/>
            </a:rPr>
            <a:t></a:t>
          </a:r>
          <a:r>
            <a:rPr lang="en-US" dirty="0" smtClean="0"/>
            <a:t> </a:t>
          </a:r>
          <a:r>
            <a:rPr lang="en-US" b="1" dirty="0" smtClean="0"/>
            <a:t>WRAP </a:t>
          </a:r>
          <a:r>
            <a:rPr lang="en-US" dirty="0" smtClean="0"/>
            <a:t>(3 – 1 mm </a:t>
          </a:r>
          <a:r>
            <a:rPr lang="en-US" dirty="0" err="1" smtClean="0"/>
            <a:t>incisal</a:t>
          </a:r>
          <a:r>
            <a:rPr lang="en-US" dirty="0" smtClean="0"/>
            <a:t> reduction with 1 mm height palatal chamfer ).</a:t>
          </a:r>
          <a:endParaRPr lang="en-US" dirty="0"/>
        </a:p>
      </dgm:t>
    </dgm:pt>
    <dgm:pt modelId="{D72735AD-5651-4EA9-97E5-29F969E99BC0}" type="parTrans" cxnId="{E0511BE2-FC43-4045-9F38-6799263C032C}">
      <dgm:prSet/>
      <dgm:spPr/>
      <dgm:t>
        <a:bodyPr/>
        <a:lstStyle/>
        <a:p>
          <a:endParaRPr lang="en-US"/>
        </a:p>
      </dgm:t>
    </dgm:pt>
    <dgm:pt modelId="{96D210AB-E794-40C1-A7B3-005B1A75EEC0}" type="sibTrans" cxnId="{E0511BE2-FC43-4045-9F38-6799263C032C}">
      <dgm:prSet/>
      <dgm:spPr/>
      <dgm:t>
        <a:bodyPr/>
        <a:lstStyle/>
        <a:p>
          <a:endParaRPr lang="en-US"/>
        </a:p>
      </dgm:t>
    </dgm:pt>
    <dgm:pt modelId="{C108C89A-F08C-4C76-B47A-F84B022333CD}" type="pres">
      <dgm:prSet presAssocID="{09441AE6-40BD-4FBE-8436-0FB04DF34670}" presName="linear" presStyleCnt="0">
        <dgm:presLayoutVars>
          <dgm:animLvl val="lvl"/>
          <dgm:resizeHandles val="exact"/>
        </dgm:presLayoutVars>
      </dgm:prSet>
      <dgm:spPr/>
      <dgm:t>
        <a:bodyPr/>
        <a:lstStyle/>
        <a:p>
          <a:endParaRPr lang="en-US"/>
        </a:p>
      </dgm:t>
    </dgm:pt>
    <dgm:pt modelId="{C379493D-C078-4355-B40D-097272DEFFF8}" type="pres">
      <dgm:prSet presAssocID="{39D79F5D-468C-4A89-AFE6-572550D0C880}" presName="parentText" presStyleLbl="node1" presStyleIdx="0" presStyleCnt="3">
        <dgm:presLayoutVars>
          <dgm:chMax val="0"/>
          <dgm:bulletEnabled val="1"/>
        </dgm:presLayoutVars>
      </dgm:prSet>
      <dgm:spPr/>
      <dgm:t>
        <a:bodyPr/>
        <a:lstStyle/>
        <a:p>
          <a:endParaRPr lang="en-US"/>
        </a:p>
      </dgm:t>
    </dgm:pt>
    <dgm:pt modelId="{3ACB8140-3944-41D4-8FC4-68BD17991032}" type="pres">
      <dgm:prSet presAssocID="{38FCE0DB-CC07-4E75-9E66-3EFBA52DB3AA}" presName="spacer" presStyleCnt="0"/>
      <dgm:spPr/>
    </dgm:pt>
    <dgm:pt modelId="{CEA27CB4-E1B3-4049-BF47-B014796E7A7A}" type="pres">
      <dgm:prSet presAssocID="{45D47C55-41C8-4D70-BB5E-BA6E9F570682}" presName="parentText" presStyleLbl="node1" presStyleIdx="1" presStyleCnt="3">
        <dgm:presLayoutVars>
          <dgm:chMax val="0"/>
          <dgm:bulletEnabled val="1"/>
        </dgm:presLayoutVars>
      </dgm:prSet>
      <dgm:spPr/>
      <dgm:t>
        <a:bodyPr/>
        <a:lstStyle/>
        <a:p>
          <a:endParaRPr lang="en-US"/>
        </a:p>
      </dgm:t>
    </dgm:pt>
    <dgm:pt modelId="{A9439AA4-102B-4831-A291-4446D30E234F}" type="pres">
      <dgm:prSet presAssocID="{3540B5B0-2FBB-46E6-83D6-C86285254AE0}" presName="spacer" presStyleCnt="0"/>
      <dgm:spPr/>
    </dgm:pt>
    <dgm:pt modelId="{EC181857-B1F7-401E-98F3-1B0D60BED591}" type="pres">
      <dgm:prSet presAssocID="{AD4D51B5-D075-4BE7-8DF0-136EEBB9C493}" presName="parentText" presStyleLbl="node1" presStyleIdx="2" presStyleCnt="3">
        <dgm:presLayoutVars>
          <dgm:chMax val="0"/>
          <dgm:bulletEnabled val="1"/>
        </dgm:presLayoutVars>
      </dgm:prSet>
      <dgm:spPr/>
      <dgm:t>
        <a:bodyPr/>
        <a:lstStyle/>
        <a:p>
          <a:endParaRPr lang="en-US"/>
        </a:p>
      </dgm:t>
    </dgm:pt>
  </dgm:ptLst>
  <dgm:cxnLst>
    <dgm:cxn modelId="{E0511BE2-FC43-4045-9F38-6799263C032C}" srcId="{09441AE6-40BD-4FBE-8436-0FB04DF34670}" destId="{AD4D51B5-D075-4BE7-8DF0-136EEBB9C493}" srcOrd="2" destOrd="0" parTransId="{D72735AD-5651-4EA9-97E5-29F969E99BC0}" sibTransId="{96D210AB-E794-40C1-A7B3-005B1A75EEC0}"/>
    <dgm:cxn modelId="{3AE50557-931B-4511-8824-473E9019B373}" type="presOf" srcId="{45D47C55-41C8-4D70-BB5E-BA6E9F570682}" destId="{CEA27CB4-E1B3-4049-BF47-B014796E7A7A}" srcOrd="0" destOrd="0" presId="urn:microsoft.com/office/officeart/2005/8/layout/vList2"/>
    <dgm:cxn modelId="{841EC470-E847-4208-9586-9E7E1E5BB26E}" srcId="{09441AE6-40BD-4FBE-8436-0FB04DF34670}" destId="{39D79F5D-468C-4A89-AFE6-572550D0C880}" srcOrd="0" destOrd="0" parTransId="{04A3CE57-04C9-4B09-8F85-9ABEA3D78DD5}" sibTransId="{38FCE0DB-CC07-4E75-9E66-3EFBA52DB3AA}"/>
    <dgm:cxn modelId="{FECFF44A-9251-4F36-9B49-BB6AA840CCB6}" type="presOf" srcId="{09441AE6-40BD-4FBE-8436-0FB04DF34670}" destId="{C108C89A-F08C-4C76-B47A-F84B022333CD}" srcOrd="0" destOrd="0" presId="urn:microsoft.com/office/officeart/2005/8/layout/vList2"/>
    <dgm:cxn modelId="{514B472B-B846-4392-82C0-7865D40FCFA5}" srcId="{09441AE6-40BD-4FBE-8436-0FB04DF34670}" destId="{45D47C55-41C8-4D70-BB5E-BA6E9F570682}" srcOrd="1" destOrd="0" parTransId="{D3D3619D-A476-4CF3-A995-478FC9030944}" sibTransId="{3540B5B0-2FBB-46E6-83D6-C86285254AE0}"/>
    <dgm:cxn modelId="{1054BE4B-E831-471A-B988-23107D27B739}" type="presOf" srcId="{39D79F5D-468C-4A89-AFE6-572550D0C880}" destId="{C379493D-C078-4355-B40D-097272DEFFF8}" srcOrd="0" destOrd="0" presId="urn:microsoft.com/office/officeart/2005/8/layout/vList2"/>
    <dgm:cxn modelId="{64E0A770-58BE-4FA2-962B-C9A122D3989A}" type="presOf" srcId="{AD4D51B5-D075-4BE7-8DF0-136EEBB9C493}" destId="{EC181857-B1F7-401E-98F3-1B0D60BED591}" srcOrd="0" destOrd="0" presId="urn:microsoft.com/office/officeart/2005/8/layout/vList2"/>
    <dgm:cxn modelId="{C3D14450-6590-4FFD-B722-47C1421237FF}" type="presParOf" srcId="{C108C89A-F08C-4C76-B47A-F84B022333CD}" destId="{C379493D-C078-4355-B40D-097272DEFFF8}" srcOrd="0" destOrd="0" presId="urn:microsoft.com/office/officeart/2005/8/layout/vList2"/>
    <dgm:cxn modelId="{BEF3F414-E64F-4ACE-9386-8CF3FEFF9B89}" type="presParOf" srcId="{C108C89A-F08C-4C76-B47A-F84B022333CD}" destId="{3ACB8140-3944-41D4-8FC4-68BD17991032}" srcOrd="1" destOrd="0" presId="urn:microsoft.com/office/officeart/2005/8/layout/vList2"/>
    <dgm:cxn modelId="{D440F253-677A-40D0-BEEA-D94A390145B6}" type="presParOf" srcId="{C108C89A-F08C-4C76-B47A-F84B022333CD}" destId="{CEA27CB4-E1B3-4049-BF47-B014796E7A7A}" srcOrd="2" destOrd="0" presId="urn:microsoft.com/office/officeart/2005/8/layout/vList2"/>
    <dgm:cxn modelId="{E47E2D29-8BD0-4545-93B5-EF8B0D4BB450}" type="presParOf" srcId="{C108C89A-F08C-4C76-B47A-F84B022333CD}" destId="{A9439AA4-102B-4831-A291-4446D30E234F}" srcOrd="3" destOrd="0" presId="urn:microsoft.com/office/officeart/2005/8/layout/vList2"/>
    <dgm:cxn modelId="{F2B70968-69B9-45E7-9E2B-87063BF18E50}" type="presParOf" srcId="{C108C89A-F08C-4C76-B47A-F84B022333CD}" destId="{EC181857-B1F7-401E-98F3-1B0D60BED591}" srcOrd="4" destOrd="0" presId="urn:microsoft.com/office/officeart/2005/8/layout/vList2"/>
  </dgm:cxnLst>
  <dgm:bg/>
  <dgm:whole/>
</dgm:dataModel>
</file>

<file path=ppt/diagrams/data11.xml><?xml version="1.0" encoding="utf-8"?>
<dgm:dataModel xmlns:dgm="http://schemas.openxmlformats.org/drawingml/2006/diagram" xmlns:a="http://schemas.openxmlformats.org/drawingml/2006/main">
  <dgm:ptLst>
    <dgm:pt modelId="{4FD4A067-2489-435F-B3EF-55D75F946A9A}" type="doc">
      <dgm:prSet loTypeId="urn:microsoft.com/office/officeart/2005/8/layout/cycle3" loCatId="cycle" qsTypeId="urn:microsoft.com/office/officeart/2005/8/quickstyle/simple3" qsCatId="simple" csTypeId="urn:microsoft.com/office/officeart/2005/8/colors/colorful3" csCatId="colorful"/>
      <dgm:spPr/>
      <dgm:t>
        <a:bodyPr/>
        <a:lstStyle/>
        <a:p>
          <a:endParaRPr lang="en-US"/>
        </a:p>
      </dgm:t>
    </dgm:pt>
    <dgm:pt modelId="{7103D847-7433-4550-9E71-069B241ED214}">
      <dgm:prSet/>
      <dgm:spPr/>
      <dgm:t>
        <a:bodyPr/>
        <a:lstStyle/>
        <a:p>
          <a:pPr rtl="0"/>
          <a:r>
            <a:rPr lang="en-IN" dirty="0" smtClean="0"/>
            <a:t>Labial Reduction </a:t>
          </a:r>
          <a:endParaRPr lang="en-US" dirty="0"/>
        </a:p>
      </dgm:t>
    </dgm:pt>
    <dgm:pt modelId="{21380683-B16F-40DC-A446-69496437ABEA}" type="parTrans" cxnId="{454E189C-C3A6-45D3-965F-6118015DA240}">
      <dgm:prSet/>
      <dgm:spPr/>
      <dgm:t>
        <a:bodyPr/>
        <a:lstStyle/>
        <a:p>
          <a:endParaRPr lang="en-US"/>
        </a:p>
      </dgm:t>
    </dgm:pt>
    <dgm:pt modelId="{0F158A28-0D64-40EB-9142-E5CCF0FD85B2}" type="sibTrans" cxnId="{454E189C-C3A6-45D3-965F-6118015DA240}">
      <dgm:prSet/>
      <dgm:spPr/>
      <dgm:t>
        <a:bodyPr/>
        <a:lstStyle/>
        <a:p>
          <a:endParaRPr lang="en-US"/>
        </a:p>
      </dgm:t>
    </dgm:pt>
    <dgm:pt modelId="{A20DFC60-395E-47E4-A890-4B728DD32F31}">
      <dgm:prSet/>
      <dgm:spPr/>
      <dgm:t>
        <a:bodyPr/>
        <a:lstStyle/>
        <a:p>
          <a:pPr rtl="0"/>
          <a:r>
            <a:rPr lang="en-IN" dirty="0" smtClean="0"/>
            <a:t>Proximal reduction </a:t>
          </a:r>
          <a:endParaRPr lang="en-US" dirty="0"/>
        </a:p>
      </dgm:t>
    </dgm:pt>
    <dgm:pt modelId="{2E589E1D-D9C7-48F6-ACC6-AC85C3A82343}" type="parTrans" cxnId="{1611F87A-9F86-417C-B08A-65437721D4DB}">
      <dgm:prSet/>
      <dgm:spPr/>
      <dgm:t>
        <a:bodyPr/>
        <a:lstStyle/>
        <a:p>
          <a:endParaRPr lang="en-US"/>
        </a:p>
      </dgm:t>
    </dgm:pt>
    <dgm:pt modelId="{7E442C18-8726-49E5-B58E-FA7E3CD9CDAC}" type="sibTrans" cxnId="{1611F87A-9F86-417C-B08A-65437721D4DB}">
      <dgm:prSet/>
      <dgm:spPr/>
      <dgm:t>
        <a:bodyPr/>
        <a:lstStyle/>
        <a:p>
          <a:endParaRPr lang="en-US"/>
        </a:p>
      </dgm:t>
    </dgm:pt>
    <dgm:pt modelId="{25485399-86F5-4172-BE12-D390C59B4486}">
      <dgm:prSet/>
      <dgm:spPr/>
      <dgm:t>
        <a:bodyPr/>
        <a:lstStyle/>
        <a:p>
          <a:pPr rtl="0"/>
          <a:r>
            <a:rPr lang="en-IN" dirty="0" err="1" smtClean="0"/>
            <a:t>Sulcular</a:t>
          </a:r>
          <a:r>
            <a:rPr lang="en-IN" dirty="0" smtClean="0"/>
            <a:t> Extension </a:t>
          </a:r>
          <a:endParaRPr lang="en-US" dirty="0"/>
        </a:p>
      </dgm:t>
    </dgm:pt>
    <dgm:pt modelId="{EEE2E221-ECD0-4AB3-8668-2E1967CF194E}" type="parTrans" cxnId="{8A6EF867-E63E-4837-91E6-2B98AA0C7446}">
      <dgm:prSet/>
      <dgm:spPr/>
      <dgm:t>
        <a:bodyPr/>
        <a:lstStyle/>
        <a:p>
          <a:endParaRPr lang="en-US"/>
        </a:p>
      </dgm:t>
    </dgm:pt>
    <dgm:pt modelId="{61FB927B-279E-4862-B1DC-3BBF08D9E0DB}" type="sibTrans" cxnId="{8A6EF867-E63E-4837-91E6-2B98AA0C7446}">
      <dgm:prSet/>
      <dgm:spPr/>
      <dgm:t>
        <a:bodyPr/>
        <a:lstStyle/>
        <a:p>
          <a:endParaRPr lang="en-US"/>
        </a:p>
      </dgm:t>
    </dgm:pt>
    <dgm:pt modelId="{D24A77C6-89E1-4AC8-A5B0-68535679DBC5}">
      <dgm:prSet/>
      <dgm:spPr/>
      <dgm:t>
        <a:bodyPr/>
        <a:lstStyle/>
        <a:p>
          <a:pPr rtl="0"/>
          <a:r>
            <a:rPr lang="en-IN" dirty="0" err="1" smtClean="0"/>
            <a:t>Incisal</a:t>
          </a:r>
          <a:r>
            <a:rPr lang="en-IN" dirty="0" smtClean="0"/>
            <a:t> Reduction </a:t>
          </a:r>
          <a:endParaRPr lang="en-US" dirty="0"/>
        </a:p>
      </dgm:t>
    </dgm:pt>
    <dgm:pt modelId="{EDD6E5E0-66F2-48E9-BC54-FD868806FD37}" type="parTrans" cxnId="{9EC4DE10-058F-493B-91CC-DF1D05C1C265}">
      <dgm:prSet/>
      <dgm:spPr/>
      <dgm:t>
        <a:bodyPr/>
        <a:lstStyle/>
        <a:p>
          <a:endParaRPr lang="en-US"/>
        </a:p>
      </dgm:t>
    </dgm:pt>
    <dgm:pt modelId="{CB201475-9D1A-4E09-8807-3CF1B1A8EA1F}" type="sibTrans" cxnId="{9EC4DE10-058F-493B-91CC-DF1D05C1C265}">
      <dgm:prSet/>
      <dgm:spPr/>
      <dgm:t>
        <a:bodyPr/>
        <a:lstStyle/>
        <a:p>
          <a:endParaRPr lang="en-US"/>
        </a:p>
      </dgm:t>
    </dgm:pt>
    <dgm:pt modelId="{1E805B83-B3F2-4448-85F0-A984EFD46E0C}">
      <dgm:prSet/>
      <dgm:spPr/>
      <dgm:t>
        <a:bodyPr/>
        <a:lstStyle/>
        <a:p>
          <a:pPr rtl="0"/>
          <a:r>
            <a:rPr lang="en-IN" dirty="0" smtClean="0"/>
            <a:t>Lingual Reduction.</a:t>
          </a:r>
          <a:endParaRPr lang="en-IN" dirty="0"/>
        </a:p>
      </dgm:t>
    </dgm:pt>
    <dgm:pt modelId="{C9DEC6DE-330C-40F1-BCF8-1DAFF4FEEF0C}" type="parTrans" cxnId="{72D7A2E5-0639-4136-86E6-878F356369A6}">
      <dgm:prSet/>
      <dgm:spPr/>
      <dgm:t>
        <a:bodyPr/>
        <a:lstStyle/>
        <a:p>
          <a:endParaRPr lang="en-US"/>
        </a:p>
      </dgm:t>
    </dgm:pt>
    <dgm:pt modelId="{00100AF3-A073-4B64-AC31-DFB2CE9C1DC5}" type="sibTrans" cxnId="{72D7A2E5-0639-4136-86E6-878F356369A6}">
      <dgm:prSet/>
      <dgm:spPr/>
      <dgm:t>
        <a:bodyPr/>
        <a:lstStyle/>
        <a:p>
          <a:endParaRPr lang="en-US"/>
        </a:p>
      </dgm:t>
    </dgm:pt>
    <dgm:pt modelId="{FCF81F56-DE69-41B0-9788-E5F5D299AFA3}" type="pres">
      <dgm:prSet presAssocID="{4FD4A067-2489-435F-B3EF-55D75F946A9A}" presName="Name0" presStyleCnt="0">
        <dgm:presLayoutVars>
          <dgm:dir/>
          <dgm:resizeHandles val="exact"/>
        </dgm:presLayoutVars>
      </dgm:prSet>
      <dgm:spPr/>
      <dgm:t>
        <a:bodyPr/>
        <a:lstStyle/>
        <a:p>
          <a:endParaRPr lang="en-US"/>
        </a:p>
      </dgm:t>
    </dgm:pt>
    <dgm:pt modelId="{5FF7F45D-D378-411D-AE04-519BE590CE8A}" type="pres">
      <dgm:prSet presAssocID="{4FD4A067-2489-435F-B3EF-55D75F946A9A}" presName="cycle" presStyleCnt="0"/>
      <dgm:spPr/>
    </dgm:pt>
    <dgm:pt modelId="{EF85A415-7541-4B4A-BDF6-18A963FEB9A7}" type="pres">
      <dgm:prSet presAssocID="{7103D847-7433-4550-9E71-069B241ED214}" presName="nodeFirstNode" presStyleLbl="node1" presStyleIdx="0" presStyleCnt="5">
        <dgm:presLayoutVars>
          <dgm:bulletEnabled val="1"/>
        </dgm:presLayoutVars>
      </dgm:prSet>
      <dgm:spPr/>
      <dgm:t>
        <a:bodyPr/>
        <a:lstStyle/>
        <a:p>
          <a:endParaRPr lang="en-US"/>
        </a:p>
      </dgm:t>
    </dgm:pt>
    <dgm:pt modelId="{9198D984-38AE-45A6-ADA0-62A21D8E9709}" type="pres">
      <dgm:prSet presAssocID="{0F158A28-0D64-40EB-9142-E5CCF0FD85B2}" presName="sibTransFirstNode" presStyleLbl="bgShp" presStyleIdx="0" presStyleCnt="1"/>
      <dgm:spPr/>
      <dgm:t>
        <a:bodyPr/>
        <a:lstStyle/>
        <a:p>
          <a:endParaRPr lang="en-US"/>
        </a:p>
      </dgm:t>
    </dgm:pt>
    <dgm:pt modelId="{56377DFF-1D97-4F74-997A-20E0E3181B28}" type="pres">
      <dgm:prSet presAssocID="{A20DFC60-395E-47E4-A890-4B728DD32F31}" presName="nodeFollowingNodes" presStyleLbl="node1" presStyleIdx="1" presStyleCnt="5">
        <dgm:presLayoutVars>
          <dgm:bulletEnabled val="1"/>
        </dgm:presLayoutVars>
      </dgm:prSet>
      <dgm:spPr/>
      <dgm:t>
        <a:bodyPr/>
        <a:lstStyle/>
        <a:p>
          <a:endParaRPr lang="en-US"/>
        </a:p>
      </dgm:t>
    </dgm:pt>
    <dgm:pt modelId="{0065ECA0-F623-4E6D-9266-2A1BDF498A72}" type="pres">
      <dgm:prSet presAssocID="{25485399-86F5-4172-BE12-D390C59B4486}" presName="nodeFollowingNodes" presStyleLbl="node1" presStyleIdx="2" presStyleCnt="5">
        <dgm:presLayoutVars>
          <dgm:bulletEnabled val="1"/>
        </dgm:presLayoutVars>
      </dgm:prSet>
      <dgm:spPr/>
      <dgm:t>
        <a:bodyPr/>
        <a:lstStyle/>
        <a:p>
          <a:endParaRPr lang="en-US"/>
        </a:p>
      </dgm:t>
    </dgm:pt>
    <dgm:pt modelId="{2F792818-5741-4698-A1C0-1E39A67C5D81}" type="pres">
      <dgm:prSet presAssocID="{D24A77C6-89E1-4AC8-A5B0-68535679DBC5}" presName="nodeFollowingNodes" presStyleLbl="node1" presStyleIdx="3" presStyleCnt="5">
        <dgm:presLayoutVars>
          <dgm:bulletEnabled val="1"/>
        </dgm:presLayoutVars>
      </dgm:prSet>
      <dgm:spPr/>
      <dgm:t>
        <a:bodyPr/>
        <a:lstStyle/>
        <a:p>
          <a:endParaRPr lang="en-US"/>
        </a:p>
      </dgm:t>
    </dgm:pt>
    <dgm:pt modelId="{7BC03426-BA82-4E7C-AE02-3B48B1CE3C2A}" type="pres">
      <dgm:prSet presAssocID="{1E805B83-B3F2-4448-85F0-A984EFD46E0C}" presName="nodeFollowingNodes" presStyleLbl="node1" presStyleIdx="4" presStyleCnt="5">
        <dgm:presLayoutVars>
          <dgm:bulletEnabled val="1"/>
        </dgm:presLayoutVars>
      </dgm:prSet>
      <dgm:spPr/>
      <dgm:t>
        <a:bodyPr/>
        <a:lstStyle/>
        <a:p>
          <a:endParaRPr lang="en-US"/>
        </a:p>
      </dgm:t>
    </dgm:pt>
  </dgm:ptLst>
  <dgm:cxnLst>
    <dgm:cxn modelId="{72D7A2E5-0639-4136-86E6-878F356369A6}" srcId="{4FD4A067-2489-435F-B3EF-55D75F946A9A}" destId="{1E805B83-B3F2-4448-85F0-A984EFD46E0C}" srcOrd="4" destOrd="0" parTransId="{C9DEC6DE-330C-40F1-BCF8-1DAFF4FEEF0C}" sibTransId="{00100AF3-A073-4B64-AC31-DFB2CE9C1DC5}"/>
    <dgm:cxn modelId="{ACC567DE-E85F-4619-842E-115756B3C61A}" type="presOf" srcId="{A20DFC60-395E-47E4-A890-4B728DD32F31}" destId="{56377DFF-1D97-4F74-997A-20E0E3181B28}" srcOrd="0" destOrd="0" presId="urn:microsoft.com/office/officeart/2005/8/layout/cycle3"/>
    <dgm:cxn modelId="{1611F87A-9F86-417C-B08A-65437721D4DB}" srcId="{4FD4A067-2489-435F-B3EF-55D75F946A9A}" destId="{A20DFC60-395E-47E4-A890-4B728DD32F31}" srcOrd="1" destOrd="0" parTransId="{2E589E1D-D9C7-48F6-ACC6-AC85C3A82343}" sibTransId="{7E442C18-8726-49E5-B58E-FA7E3CD9CDAC}"/>
    <dgm:cxn modelId="{91F294FF-2F8B-4D26-A1EA-E358FDDB02CB}" type="presOf" srcId="{1E805B83-B3F2-4448-85F0-A984EFD46E0C}" destId="{7BC03426-BA82-4E7C-AE02-3B48B1CE3C2A}" srcOrd="0" destOrd="0" presId="urn:microsoft.com/office/officeart/2005/8/layout/cycle3"/>
    <dgm:cxn modelId="{88247AF6-1818-46C0-9362-B4D209BA4459}" type="presOf" srcId="{4FD4A067-2489-435F-B3EF-55D75F946A9A}" destId="{FCF81F56-DE69-41B0-9788-E5F5D299AFA3}" srcOrd="0" destOrd="0" presId="urn:microsoft.com/office/officeart/2005/8/layout/cycle3"/>
    <dgm:cxn modelId="{169FB14B-D37C-42B4-BF72-F968CE2888D1}" type="presOf" srcId="{7103D847-7433-4550-9E71-069B241ED214}" destId="{EF85A415-7541-4B4A-BDF6-18A963FEB9A7}" srcOrd="0" destOrd="0" presId="urn:microsoft.com/office/officeart/2005/8/layout/cycle3"/>
    <dgm:cxn modelId="{454E189C-C3A6-45D3-965F-6118015DA240}" srcId="{4FD4A067-2489-435F-B3EF-55D75F946A9A}" destId="{7103D847-7433-4550-9E71-069B241ED214}" srcOrd="0" destOrd="0" parTransId="{21380683-B16F-40DC-A446-69496437ABEA}" sibTransId="{0F158A28-0D64-40EB-9142-E5CCF0FD85B2}"/>
    <dgm:cxn modelId="{29508DE0-655B-45AA-BFD3-09AC873730D6}" type="presOf" srcId="{D24A77C6-89E1-4AC8-A5B0-68535679DBC5}" destId="{2F792818-5741-4698-A1C0-1E39A67C5D81}" srcOrd="0" destOrd="0" presId="urn:microsoft.com/office/officeart/2005/8/layout/cycle3"/>
    <dgm:cxn modelId="{7DC4768A-7E75-48E2-B627-20F2BEF51384}" type="presOf" srcId="{0F158A28-0D64-40EB-9142-E5CCF0FD85B2}" destId="{9198D984-38AE-45A6-ADA0-62A21D8E9709}" srcOrd="0" destOrd="0" presId="urn:microsoft.com/office/officeart/2005/8/layout/cycle3"/>
    <dgm:cxn modelId="{9EC4DE10-058F-493B-91CC-DF1D05C1C265}" srcId="{4FD4A067-2489-435F-B3EF-55D75F946A9A}" destId="{D24A77C6-89E1-4AC8-A5B0-68535679DBC5}" srcOrd="3" destOrd="0" parTransId="{EDD6E5E0-66F2-48E9-BC54-FD868806FD37}" sibTransId="{CB201475-9D1A-4E09-8807-3CF1B1A8EA1F}"/>
    <dgm:cxn modelId="{8A6EF867-E63E-4837-91E6-2B98AA0C7446}" srcId="{4FD4A067-2489-435F-B3EF-55D75F946A9A}" destId="{25485399-86F5-4172-BE12-D390C59B4486}" srcOrd="2" destOrd="0" parTransId="{EEE2E221-ECD0-4AB3-8668-2E1967CF194E}" sibTransId="{61FB927B-279E-4862-B1DC-3BBF08D9E0DB}"/>
    <dgm:cxn modelId="{AF8A7715-127B-4339-98E5-879FDD8C6C08}" type="presOf" srcId="{25485399-86F5-4172-BE12-D390C59B4486}" destId="{0065ECA0-F623-4E6D-9266-2A1BDF498A72}" srcOrd="0" destOrd="0" presId="urn:microsoft.com/office/officeart/2005/8/layout/cycle3"/>
    <dgm:cxn modelId="{6B488EA0-438C-4CBF-997C-7EDFD03A961A}" type="presParOf" srcId="{FCF81F56-DE69-41B0-9788-E5F5D299AFA3}" destId="{5FF7F45D-D378-411D-AE04-519BE590CE8A}" srcOrd="0" destOrd="0" presId="urn:microsoft.com/office/officeart/2005/8/layout/cycle3"/>
    <dgm:cxn modelId="{DD1604A5-BC4A-4BEF-95B7-3282F1EDC34F}" type="presParOf" srcId="{5FF7F45D-D378-411D-AE04-519BE590CE8A}" destId="{EF85A415-7541-4B4A-BDF6-18A963FEB9A7}" srcOrd="0" destOrd="0" presId="urn:microsoft.com/office/officeart/2005/8/layout/cycle3"/>
    <dgm:cxn modelId="{332BB1E6-B3A5-4B75-BE7C-3C52D6FFA123}" type="presParOf" srcId="{5FF7F45D-D378-411D-AE04-519BE590CE8A}" destId="{9198D984-38AE-45A6-ADA0-62A21D8E9709}" srcOrd="1" destOrd="0" presId="urn:microsoft.com/office/officeart/2005/8/layout/cycle3"/>
    <dgm:cxn modelId="{22880435-B237-4137-B1B7-F865D1CE6953}" type="presParOf" srcId="{5FF7F45D-D378-411D-AE04-519BE590CE8A}" destId="{56377DFF-1D97-4F74-997A-20E0E3181B28}" srcOrd="2" destOrd="0" presId="urn:microsoft.com/office/officeart/2005/8/layout/cycle3"/>
    <dgm:cxn modelId="{D37D5752-AF36-4E5B-9CEC-807F0CF137EE}" type="presParOf" srcId="{5FF7F45D-D378-411D-AE04-519BE590CE8A}" destId="{0065ECA0-F623-4E6D-9266-2A1BDF498A72}" srcOrd="3" destOrd="0" presId="urn:microsoft.com/office/officeart/2005/8/layout/cycle3"/>
    <dgm:cxn modelId="{4FC28525-7CDF-435E-BF2B-2F5E62DA4592}" type="presParOf" srcId="{5FF7F45D-D378-411D-AE04-519BE590CE8A}" destId="{2F792818-5741-4698-A1C0-1E39A67C5D81}" srcOrd="4" destOrd="0" presId="urn:microsoft.com/office/officeart/2005/8/layout/cycle3"/>
    <dgm:cxn modelId="{792B2899-141E-44EA-AD40-3567F6EB3F0F}" type="presParOf" srcId="{5FF7F45D-D378-411D-AE04-519BE590CE8A}" destId="{7BC03426-BA82-4E7C-AE02-3B48B1CE3C2A}" srcOrd="5" destOrd="0" presId="urn:microsoft.com/office/officeart/2005/8/layout/cycle3"/>
  </dgm:cxnLst>
  <dgm:bg/>
  <dgm:whole/>
</dgm:dataModel>
</file>

<file path=ppt/diagrams/data12.xml><?xml version="1.0" encoding="utf-8"?>
<dgm:dataModel xmlns:dgm="http://schemas.openxmlformats.org/drawingml/2006/diagram" xmlns:a="http://schemas.openxmlformats.org/drawingml/2006/main">
  <dgm:ptLst>
    <dgm:pt modelId="{884E12EC-8AEC-4FC7-87F3-693F91BF2E61}"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46DE0CE0-699C-4394-8805-E23350BC2E0E}">
      <dgm:prSet/>
      <dgm:spPr/>
      <dgm:t>
        <a:bodyPr/>
        <a:lstStyle/>
        <a:p>
          <a:pPr rtl="0"/>
          <a:r>
            <a:rPr lang="en-US" dirty="0" smtClean="0"/>
            <a:t>* Gingival third = 0.3 mm .</a:t>
          </a:r>
          <a:br>
            <a:rPr lang="en-US" dirty="0" smtClean="0"/>
          </a:br>
          <a:r>
            <a:rPr lang="en-US" dirty="0" smtClean="0"/>
            <a:t>* Middle third = 0.5 mm .</a:t>
          </a:r>
          <a:br>
            <a:rPr lang="en-US" dirty="0" smtClean="0"/>
          </a:br>
          <a:r>
            <a:rPr lang="en-US" dirty="0" smtClean="0"/>
            <a:t>* </a:t>
          </a:r>
          <a:r>
            <a:rPr lang="en-US" dirty="0" err="1" smtClean="0"/>
            <a:t>Incisal</a:t>
          </a:r>
          <a:r>
            <a:rPr lang="en-US" dirty="0" smtClean="0"/>
            <a:t> third = 0.5 mm .</a:t>
          </a:r>
          <a:endParaRPr lang="en-US" dirty="0"/>
        </a:p>
      </dgm:t>
    </dgm:pt>
    <dgm:pt modelId="{3CCE3827-9058-420D-9725-7464626CA4DC}" type="parTrans" cxnId="{252FE256-81E5-4E65-88FD-0B2F7212B9EF}">
      <dgm:prSet/>
      <dgm:spPr/>
      <dgm:t>
        <a:bodyPr/>
        <a:lstStyle/>
        <a:p>
          <a:endParaRPr lang="en-US"/>
        </a:p>
      </dgm:t>
    </dgm:pt>
    <dgm:pt modelId="{EB52F01E-CD25-45B9-88ED-144DEDE6EAA8}" type="sibTrans" cxnId="{252FE256-81E5-4E65-88FD-0B2F7212B9EF}">
      <dgm:prSet/>
      <dgm:spPr/>
      <dgm:t>
        <a:bodyPr/>
        <a:lstStyle/>
        <a:p>
          <a:endParaRPr lang="en-US"/>
        </a:p>
      </dgm:t>
    </dgm:pt>
    <dgm:pt modelId="{2178EFC9-5A97-4D62-8CE0-86B60BB7AA0A}" type="pres">
      <dgm:prSet presAssocID="{884E12EC-8AEC-4FC7-87F3-693F91BF2E61}" presName="linear" presStyleCnt="0">
        <dgm:presLayoutVars>
          <dgm:animLvl val="lvl"/>
          <dgm:resizeHandles val="exact"/>
        </dgm:presLayoutVars>
      </dgm:prSet>
      <dgm:spPr/>
      <dgm:t>
        <a:bodyPr/>
        <a:lstStyle/>
        <a:p>
          <a:endParaRPr lang="en-US"/>
        </a:p>
      </dgm:t>
    </dgm:pt>
    <dgm:pt modelId="{60925179-1FF2-4D16-834B-5AE14380A850}" type="pres">
      <dgm:prSet presAssocID="{46DE0CE0-699C-4394-8805-E23350BC2E0E}" presName="parentText" presStyleLbl="node1" presStyleIdx="0" presStyleCnt="1">
        <dgm:presLayoutVars>
          <dgm:chMax val="0"/>
          <dgm:bulletEnabled val="1"/>
        </dgm:presLayoutVars>
      </dgm:prSet>
      <dgm:spPr/>
      <dgm:t>
        <a:bodyPr/>
        <a:lstStyle/>
        <a:p>
          <a:endParaRPr lang="en-US"/>
        </a:p>
      </dgm:t>
    </dgm:pt>
  </dgm:ptLst>
  <dgm:cxnLst>
    <dgm:cxn modelId="{252FE256-81E5-4E65-88FD-0B2F7212B9EF}" srcId="{884E12EC-8AEC-4FC7-87F3-693F91BF2E61}" destId="{46DE0CE0-699C-4394-8805-E23350BC2E0E}" srcOrd="0" destOrd="0" parTransId="{3CCE3827-9058-420D-9725-7464626CA4DC}" sibTransId="{EB52F01E-CD25-45B9-88ED-144DEDE6EAA8}"/>
    <dgm:cxn modelId="{86196DD6-48FF-48DC-A76B-62EC0C2217E8}" type="presOf" srcId="{884E12EC-8AEC-4FC7-87F3-693F91BF2E61}" destId="{2178EFC9-5A97-4D62-8CE0-86B60BB7AA0A}" srcOrd="0" destOrd="0" presId="urn:microsoft.com/office/officeart/2005/8/layout/vList2"/>
    <dgm:cxn modelId="{2E400DD4-92E9-4905-A422-CC79F05C3613}" type="presOf" srcId="{46DE0CE0-699C-4394-8805-E23350BC2E0E}" destId="{60925179-1FF2-4D16-834B-5AE14380A850}" srcOrd="0" destOrd="0" presId="urn:microsoft.com/office/officeart/2005/8/layout/vList2"/>
    <dgm:cxn modelId="{3989AA56-F0E8-49F1-9B3C-EDD0C467866D}" type="presParOf" srcId="{2178EFC9-5A97-4D62-8CE0-86B60BB7AA0A}" destId="{60925179-1FF2-4D16-834B-5AE14380A850}" srcOrd="0" destOrd="0" presId="urn:microsoft.com/office/officeart/2005/8/layout/vList2"/>
  </dgm:cxnLst>
  <dgm:bg/>
  <dgm:whole/>
</dgm:dataModel>
</file>

<file path=ppt/diagrams/data13.xml><?xml version="1.0" encoding="utf-8"?>
<dgm:dataModel xmlns:dgm="http://schemas.openxmlformats.org/drawingml/2006/diagram" xmlns:a="http://schemas.openxmlformats.org/drawingml/2006/main">
  <dgm:ptLst>
    <dgm:pt modelId="{0C8014AB-B3B9-4433-829B-AE8A1853F09A}" type="doc">
      <dgm:prSet loTypeId="urn:microsoft.com/office/officeart/2005/8/layout/venn3" loCatId="relationship" qsTypeId="urn:microsoft.com/office/officeart/2005/8/quickstyle/simple3" qsCatId="simple" csTypeId="urn:microsoft.com/office/officeart/2005/8/colors/colorful2" csCatId="colorful"/>
      <dgm:spPr/>
      <dgm:t>
        <a:bodyPr/>
        <a:lstStyle/>
        <a:p>
          <a:endParaRPr lang="en-US"/>
        </a:p>
      </dgm:t>
    </dgm:pt>
    <dgm:pt modelId="{A205BD90-4215-4D9C-908D-0907D1A31A51}">
      <dgm:prSet/>
      <dgm:spPr/>
      <dgm:t>
        <a:bodyPr/>
        <a:lstStyle/>
        <a:p>
          <a:pPr algn="l" rtl="0"/>
          <a:r>
            <a:rPr lang="en-AU" dirty="0" smtClean="0"/>
            <a:t>A butt-joint </a:t>
          </a:r>
          <a:r>
            <a:rPr lang="en-AU" dirty="0" err="1" smtClean="0"/>
            <a:t>incisal</a:t>
          </a:r>
          <a:r>
            <a:rPr lang="en-AU" dirty="0" smtClean="0"/>
            <a:t> design is used routinely in cases where no defects exist along the lingual aspect of the </a:t>
          </a:r>
          <a:r>
            <a:rPr lang="en-AU" dirty="0" err="1" smtClean="0"/>
            <a:t>incisal</a:t>
          </a:r>
          <a:r>
            <a:rPr lang="en-AU" dirty="0" smtClean="0"/>
            <a:t> edge.</a:t>
          </a:r>
          <a:endParaRPr lang="en-AU" dirty="0"/>
        </a:p>
      </dgm:t>
    </dgm:pt>
    <dgm:pt modelId="{234325D9-7BEE-4B3D-93D1-4536C2123DAA}" type="parTrans" cxnId="{CD94F2AB-F4A1-4604-A745-7B56A7E3E134}">
      <dgm:prSet/>
      <dgm:spPr/>
      <dgm:t>
        <a:bodyPr/>
        <a:lstStyle/>
        <a:p>
          <a:endParaRPr lang="en-US"/>
        </a:p>
      </dgm:t>
    </dgm:pt>
    <dgm:pt modelId="{DD5685DC-F2F8-4F04-BC98-0E465A8346B6}" type="sibTrans" cxnId="{CD94F2AB-F4A1-4604-A745-7B56A7E3E134}">
      <dgm:prSet/>
      <dgm:spPr/>
      <dgm:t>
        <a:bodyPr/>
        <a:lstStyle/>
        <a:p>
          <a:endParaRPr lang="en-US"/>
        </a:p>
      </dgm:t>
    </dgm:pt>
    <dgm:pt modelId="{CAB4EABE-4D69-4022-8D61-8B78530E5020}">
      <dgm:prSet/>
      <dgm:spPr/>
      <dgm:t>
        <a:bodyPr/>
        <a:lstStyle/>
        <a:p>
          <a:pPr algn="l" rtl="0"/>
          <a:r>
            <a:rPr lang="en-AU" dirty="0" smtClean="0"/>
            <a:t>It is the simplest design and is used to easily provide adequate reduction of the tooth to accommodate the needed strength of the porcelain veneer in this area of the preparation.</a:t>
          </a:r>
          <a:endParaRPr lang="en-US" dirty="0"/>
        </a:p>
      </dgm:t>
    </dgm:pt>
    <dgm:pt modelId="{E1343DC4-CDE8-4872-A6D6-4A1982A5830B}" type="parTrans" cxnId="{8A806F63-1C4F-4BAA-9642-E5E2F0FAAF56}">
      <dgm:prSet/>
      <dgm:spPr/>
      <dgm:t>
        <a:bodyPr/>
        <a:lstStyle/>
        <a:p>
          <a:endParaRPr lang="en-US"/>
        </a:p>
      </dgm:t>
    </dgm:pt>
    <dgm:pt modelId="{3C6DF925-20D4-4C57-9B37-0AB905A5CF32}" type="sibTrans" cxnId="{8A806F63-1C4F-4BAA-9642-E5E2F0FAAF56}">
      <dgm:prSet/>
      <dgm:spPr/>
      <dgm:t>
        <a:bodyPr/>
        <a:lstStyle/>
        <a:p>
          <a:endParaRPr lang="en-US"/>
        </a:p>
      </dgm:t>
    </dgm:pt>
    <dgm:pt modelId="{A9752AAA-FA2B-4F4E-822D-08CEE0837474}" type="pres">
      <dgm:prSet presAssocID="{0C8014AB-B3B9-4433-829B-AE8A1853F09A}" presName="Name0" presStyleCnt="0">
        <dgm:presLayoutVars>
          <dgm:dir/>
          <dgm:resizeHandles val="exact"/>
        </dgm:presLayoutVars>
      </dgm:prSet>
      <dgm:spPr/>
      <dgm:t>
        <a:bodyPr/>
        <a:lstStyle/>
        <a:p>
          <a:endParaRPr lang="en-US"/>
        </a:p>
      </dgm:t>
    </dgm:pt>
    <dgm:pt modelId="{E1773B53-555D-4DC8-8383-41A920E8B6CB}" type="pres">
      <dgm:prSet presAssocID="{A205BD90-4215-4D9C-908D-0907D1A31A51}" presName="Name5" presStyleLbl="vennNode1" presStyleIdx="0" presStyleCnt="2">
        <dgm:presLayoutVars>
          <dgm:bulletEnabled val="1"/>
        </dgm:presLayoutVars>
      </dgm:prSet>
      <dgm:spPr/>
      <dgm:t>
        <a:bodyPr/>
        <a:lstStyle/>
        <a:p>
          <a:endParaRPr lang="en-US"/>
        </a:p>
      </dgm:t>
    </dgm:pt>
    <dgm:pt modelId="{96B4CD1F-7ECB-4736-8112-56FB18A1238D}" type="pres">
      <dgm:prSet presAssocID="{DD5685DC-F2F8-4F04-BC98-0E465A8346B6}" presName="space" presStyleCnt="0"/>
      <dgm:spPr/>
    </dgm:pt>
    <dgm:pt modelId="{9767C694-ABA6-4D08-84B6-BBF48B7E31B4}" type="pres">
      <dgm:prSet presAssocID="{CAB4EABE-4D69-4022-8D61-8B78530E5020}" presName="Name5" presStyleLbl="vennNode1" presStyleIdx="1" presStyleCnt="2">
        <dgm:presLayoutVars>
          <dgm:bulletEnabled val="1"/>
        </dgm:presLayoutVars>
      </dgm:prSet>
      <dgm:spPr/>
      <dgm:t>
        <a:bodyPr/>
        <a:lstStyle/>
        <a:p>
          <a:endParaRPr lang="en-US"/>
        </a:p>
      </dgm:t>
    </dgm:pt>
  </dgm:ptLst>
  <dgm:cxnLst>
    <dgm:cxn modelId="{B4DA3AED-4BA7-481E-A13A-CDC4471AF9CE}" type="presOf" srcId="{0C8014AB-B3B9-4433-829B-AE8A1853F09A}" destId="{A9752AAA-FA2B-4F4E-822D-08CEE0837474}" srcOrd="0" destOrd="0" presId="urn:microsoft.com/office/officeart/2005/8/layout/venn3"/>
    <dgm:cxn modelId="{8904D392-25B2-4D93-8415-0C5B6AE08558}" type="presOf" srcId="{A205BD90-4215-4D9C-908D-0907D1A31A51}" destId="{E1773B53-555D-4DC8-8383-41A920E8B6CB}" srcOrd="0" destOrd="0" presId="urn:microsoft.com/office/officeart/2005/8/layout/venn3"/>
    <dgm:cxn modelId="{373E6099-EDF1-4881-8CE1-650822E54470}" type="presOf" srcId="{CAB4EABE-4D69-4022-8D61-8B78530E5020}" destId="{9767C694-ABA6-4D08-84B6-BBF48B7E31B4}" srcOrd="0" destOrd="0" presId="urn:microsoft.com/office/officeart/2005/8/layout/venn3"/>
    <dgm:cxn modelId="{CD94F2AB-F4A1-4604-A745-7B56A7E3E134}" srcId="{0C8014AB-B3B9-4433-829B-AE8A1853F09A}" destId="{A205BD90-4215-4D9C-908D-0907D1A31A51}" srcOrd="0" destOrd="0" parTransId="{234325D9-7BEE-4B3D-93D1-4536C2123DAA}" sibTransId="{DD5685DC-F2F8-4F04-BC98-0E465A8346B6}"/>
    <dgm:cxn modelId="{8A806F63-1C4F-4BAA-9642-E5E2F0FAAF56}" srcId="{0C8014AB-B3B9-4433-829B-AE8A1853F09A}" destId="{CAB4EABE-4D69-4022-8D61-8B78530E5020}" srcOrd="1" destOrd="0" parTransId="{E1343DC4-CDE8-4872-A6D6-4A1982A5830B}" sibTransId="{3C6DF925-20D4-4C57-9B37-0AB905A5CF32}"/>
    <dgm:cxn modelId="{03AA189E-15C7-4DBF-8884-ED392F64D1FD}" type="presParOf" srcId="{A9752AAA-FA2B-4F4E-822D-08CEE0837474}" destId="{E1773B53-555D-4DC8-8383-41A920E8B6CB}" srcOrd="0" destOrd="0" presId="urn:microsoft.com/office/officeart/2005/8/layout/venn3"/>
    <dgm:cxn modelId="{537F9675-E408-4861-9AA5-DD8B0C747615}" type="presParOf" srcId="{A9752AAA-FA2B-4F4E-822D-08CEE0837474}" destId="{96B4CD1F-7ECB-4736-8112-56FB18A1238D}" srcOrd="1" destOrd="0" presId="urn:microsoft.com/office/officeart/2005/8/layout/venn3"/>
    <dgm:cxn modelId="{FFF898A3-4916-430A-BDB3-A474F7076BB9}" type="presParOf" srcId="{A9752AAA-FA2B-4F4E-822D-08CEE0837474}" destId="{9767C694-ABA6-4D08-84B6-BBF48B7E31B4}" srcOrd="2" destOrd="0" presId="urn:microsoft.com/office/officeart/2005/8/layout/venn3"/>
  </dgm:cxnLst>
  <dgm:bg/>
  <dgm:whole/>
</dgm:dataModel>
</file>

<file path=ppt/diagrams/data14.xml><?xml version="1.0" encoding="utf-8"?>
<dgm:dataModel xmlns:dgm="http://schemas.openxmlformats.org/drawingml/2006/diagram" xmlns:a="http://schemas.openxmlformats.org/drawingml/2006/main">
  <dgm:ptLst>
    <dgm:pt modelId="{21B42AF8-5FC9-428F-9588-40EC2856F1C3}" type="doc">
      <dgm:prSet loTypeId="urn:microsoft.com/office/officeart/2005/8/layout/venn1" loCatId="relationship" qsTypeId="urn:microsoft.com/office/officeart/2005/8/quickstyle/3d3" qsCatId="3D" csTypeId="urn:microsoft.com/office/officeart/2005/8/colors/colorful3" csCatId="colorful" phldr="1"/>
      <dgm:spPr/>
      <dgm:t>
        <a:bodyPr/>
        <a:lstStyle/>
        <a:p>
          <a:endParaRPr lang="en-US"/>
        </a:p>
      </dgm:t>
    </dgm:pt>
    <dgm:pt modelId="{E6DE1D99-A089-4B92-8654-3ACE1C6B43C4}">
      <dgm:prSet/>
      <dgm:spPr/>
      <dgm:t>
        <a:bodyPr/>
        <a:lstStyle/>
        <a:p>
          <a:pPr algn="l" rtl="0"/>
          <a:r>
            <a:rPr lang="en-AU" dirty="0" smtClean="0"/>
            <a:t>Indicated when the tooth being veneered needs lengthening or when an </a:t>
          </a:r>
          <a:r>
            <a:rPr lang="en-AU" dirty="0" err="1" smtClean="0"/>
            <a:t>incisal</a:t>
          </a:r>
          <a:r>
            <a:rPr lang="en-AU" dirty="0" smtClean="0"/>
            <a:t> defect warrants restoration. </a:t>
          </a:r>
          <a:endParaRPr lang="en-AU" dirty="0"/>
        </a:p>
      </dgm:t>
    </dgm:pt>
    <dgm:pt modelId="{1365BF8E-5A5D-4654-9790-C1D31BBBF8E4}" type="parTrans" cxnId="{F045EB3D-C215-47ED-A822-A57509AB909C}">
      <dgm:prSet/>
      <dgm:spPr/>
      <dgm:t>
        <a:bodyPr/>
        <a:lstStyle/>
        <a:p>
          <a:endParaRPr lang="en-US"/>
        </a:p>
      </dgm:t>
    </dgm:pt>
    <dgm:pt modelId="{30C0B076-BC1C-4EE1-9A0C-A041A8EAE566}" type="sibTrans" cxnId="{F045EB3D-C215-47ED-A822-A57509AB909C}">
      <dgm:prSet/>
      <dgm:spPr/>
      <dgm:t>
        <a:bodyPr/>
        <a:lstStyle/>
        <a:p>
          <a:endParaRPr lang="en-US"/>
        </a:p>
      </dgm:t>
    </dgm:pt>
    <dgm:pt modelId="{610E965E-6D34-47B6-A2AB-0DB2952E2A9D}">
      <dgm:prSet/>
      <dgm:spPr/>
      <dgm:t>
        <a:bodyPr/>
        <a:lstStyle/>
        <a:p>
          <a:pPr algn="l" rtl="0"/>
          <a:r>
            <a:rPr lang="en-AU" dirty="0" smtClean="0"/>
            <a:t>The extent of the lapping onto the lingual surface is generally dictated by the extent of the lingual </a:t>
          </a:r>
          <a:r>
            <a:rPr lang="en-AU" dirty="0" err="1" smtClean="0"/>
            <a:t>incisal</a:t>
          </a:r>
          <a:r>
            <a:rPr lang="en-AU" dirty="0" smtClean="0"/>
            <a:t> defect or by the amount of </a:t>
          </a:r>
          <a:r>
            <a:rPr lang="en-AU" dirty="0" err="1" smtClean="0"/>
            <a:t>faciolingual</a:t>
          </a:r>
          <a:r>
            <a:rPr lang="en-AU" dirty="0" smtClean="0"/>
            <a:t> resistance form desired for reinforcement of the </a:t>
          </a:r>
          <a:r>
            <a:rPr lang="en-AU" dirty="0" err="1" smtClean="0"/>
            <a:t>incisal</a:t>
          </a:r>
          <a:r>
            <a:rPr lang="en-AU" dirty="0" smtClean="0"/>
            <a:t> edge. </a:t>
          </a:r>
          <a:endParaRPr lang="en-AU" dirty="0"/>
        </a:p>
      </dgm:t>
    </dgm:pt>
    <dgm:pt modelId="{016FC2F1-88E0-4C10-ACEF-15636C98F1EC}" type="parTrans" cxnId="{CAA5CC88-C16B-452E-A21D-D8CD34D7F99B}">
      <dgm:prSet/>
      <dgm:spPr/>
      <dgm:t>
        <a:bodyPr/>
        <a:lstStyle/>
        <a:p>
          <a:endParaRPr lang="en-US"/>
        </a:p>
      </dgm:t>
    </dgm:pt>
    <dgm:pt modelId="{7557E3FC-8D8F-4E8D-BD10-73C9ACF42990}" type="sibTrans" cxnId="{CAA5CC88-C16B-452E-A21D-D8CD34D7F99B}">
      <dgm:prSet/>
      <dgm:spPr/>
      <dgm:t>
        <a:bodyPr/>
        <a:lstStyle/>
        <a:p>
          <a:endParaRPr lang="en-US"/>
        </a:p>
      </dgm:t>
    </dgm:pt>
    <dgm:pt modelId="{0AFE79C8-5C25-4E94-929C-88E70BFC85CA}" type="pres">
      <dgm:prSet presAssocID="{21B42AF8-5FC9-428F-9588-40EC2856F1C3}" presName="compositeShape" presStyleCnt="0">
        <dgm:presLayoutVars>
          <dgm:chMax val="7"/>
          <dgm:dir/>
          <dgm:resizeHandles val="exact"/>
        </dgm:presLayoutVars>
      </dgm:prSet>
      <dgm:spPr/>
      <dgm:t>
        <a:bodyPr/>
        <a:lstStyle/>
        <a:p>
          <a:endParaRPr lang="en-US"/>
        </a:p>
      </dgm:t>
    </dgm:pt>
    <dgm:pt modelId="{8E2174E1-2374-402A-8CAB-9ED7CBC688C8}" type="pres">
      <dgm:prSet presAssocID="{E6DE1D99-A089-4B92-8654-3ACE1C6B43C4}" presName="circ1" presStyleLbl="vennNode1" presStyleIdx="0" presStyleCnt="2"/>
      <dgm:spPr/>
      <dgm:t>
        <a:bodyPr/>
        <a:lstStyle/>
        <a:p>
          <a:endParaRPr lang="en-US"/>
        </a:p>
      </dgm:t>
    </dgm:pt>
    <dgm:pt modelId="{1A258C2F-8871-48BC-A965-0B106BC7C49B}" type="pres">
      <dgm:prSet presAssocID="{E6DE1D99-A089-4B92-8654-3ACE1C6B43C4}" presName="circ1Tx" presStyleLbl="revTx" presStyleIdx="0" presStyleCnt="0">
        <dgm:presLayoutVars>
          <dgm:chMax val="0"/>
          <dgm:chPref val="0"/>
          <dgm:bulletEnabled val="1"/>
        </dgm:presLayoutVars>
      </dgm:prSet>
      <dgm:spPr/>
      <dgm:t>
        <a:bodyPr/>
        <a:lstStyle/>
        <a:p>
          <a:endParaRPr lang="en-US"/>
        </a:p>
      </dgm:t>
    </dgm:pt>
    <dgm:pt modelId="{36FA557F-3344-4BC1-8828-F4D2389602AF}" type="pres">
      <dgm:prSet presAssocID="{610E965E-6D34-47B6-A2AB-0DB2952E2A9D}" presName="circ2" presStyleLbl="vennNode1" presStyleIdx="1" presStyleCnt="2"/>
      <dgm:spPr/>
      <dgm:t>
        <a:bodyPr/>
        <a:lstStyle/>
        <a:p>
          <a:endParaRPr lang="en-US"/>
        </a:p>
      </dgm:t>
    </dgm:pt>
    <dgm:pt modelId="{8D595B5A-D981-485D-B51E-D791428395A9}" type="pres">
      <dgm:prSet presAssocID="{610E965E-6D34-47B6-A2AB-0DB2952E2A9D}" presName="circ2Tx" presStyleLbl="revTx" presStyleIdx="0" presStyleCnt="0">
        <dgm:presLayoutVars>
          <dgm:chMax val="0"/>
          <dgm:chPref val="0"/>
          <dgm:bulletEnabled val="1"/>
        </dgm:presLayoutVars>
      </dgm:prSet>
      <dgm:spPr/>
      <dgm:t>
        <a:bodyPr/>
        <a:lstStyle/>
        <a:p>
          <a:endParaRPr lang="en-US"/>
        </a:p>
      </dgm:t>
    </dgm:pt>
  </dgm:ptLst>
  <dgm:cxnLst>
    <dgm:cxn modelId="{F045EB3D-C215-47ED-A822-A57509AB909C}" srcId="{21B42AF8-5FC9-428F-9588-40EC2856F1C3}" destId="{E6DE1D99-A089-4B92-8654-3ACE1C6B43C4}" srcOrd="0" destOrd="0" parTransId="{1365BF8E-5A5D-4654-9790-C1D31BBBF8E4}" sibTransId="{30C0B076-BC1C-4EE1-9A0C-A041A8EAE566}"/>
    <dgm:cxn modelId="{CAA5CC88-C16B-452E-A21D-D8CD34D7F99B}" srcId="{21B42AF8-5FC9-428F-9588-40EC2856F1C3}" destId="{610E965E-6D34-47B6-A2AB-0DB2952E2A9D}" srcOrd="1" destOrd="0" parTransId="{016FC2F1-88E0-4C10-ACEF-15636C98F1EC}" sibTransId="{7557E3FC-8D8F-4E8D-BD10-73C9ACF42990}"/>
    <dgm:cxn modelId="{A06C42AD-B808-4476-B78A-B5F255300634}" type="presOf" srcId="{610E965E-6D34-47B6-A2AB-0DB2952E2A9D}" destId="{8D595B5A-D981-485D-B51E-D791428395A9}" srcOrd="1" destOrd="0" presId="urn:microsoft.com/office/officeart/2005/8/layout/venn1"/>
    <dgm:cxn modelId="{E5B5EABC-8551-49B7-BE1E-A8B86F068262}" type="presOf" srcId="{E6DE1D99-A089-4B92-8654-3ACE1C6B43C4}" destId="{8E2174E1-2374-402A-8CAB-9ED7CBC688C8}" srcOrd="0" destOrd="0" presId="urn:microsoft.com/office/officeart/2005/8/layout/venn1"/>
    <dgm:cxn modelId="{70056530-DAA8-4E4F-9AFB-B51DAC6A41DB}" type="presOf" srcId="{E6DE1D99-A089-4B92-8654-3ACE1C6B43C4}" destId="{1A258C2F-8871-48BC-A965-0B106BC7C49B}" srcOrd="1" destOrd="0" presId="urn:microsoft.com/office/officeart/2005/8/layout/venn1"/>
    <dgm:cxn modelId="{C673E5DB-6274-44E0-B645-384FF3206B10}" type="presOf" srcId="{610E965E-6D34-47B6-A2AB-0DB2952E2A9D}" destId="{36FA557F-3344-4BC1-8828-F4D2389602AF}" srcOrd="0" destOrd="0" presId="urn:microsoft.com/office/officeart/2005/8/layout/venn1"/>
    <dgm:cxn modelId="{C5F07D21-345F-4C4F-8E92-FFBDFEAF61E6}" type="presOf" srcId="{21B42AF8-5FC9-428F-9588-40EC2856F1C3}" destId="{0AFE79C8-5C25-4E94-929C-88E70BFC85CA}" srcOrd="0" destOrd="0" presId="urn:microsoft.com/office/officeart/2005/8/layout/venn1"/>
    <dgm:cxn modelId="{56873D91-F3B3-4633-A7FD-1F9E1461F034}" type="presParOf" srcId="{0AFE79C8-5C25-4E94-929C-88E70BFC85CA}" destId="{8E2174E1-2374-402A-8CAB-9ED7CBC688C8}" srcOrd="0" destOrd="0" presId="urn:microsoft.com/office/officeart/2005/8/layout/venn1"/>
    <dgm:cxn modelId="{739EA13D-DD03-4F99-804F-376AABEB63D9}" type="presParOf" srcId="{0AFE79C8-5C25-4E94-929C-88E70BFC85CA}" destId="{1A258C2F-8871-48BC-A965-0B106BC7C49B}" srcOrd="1" destOrd="0" presId="urn:microsoft.com/office/officeart/2005/8/layout/venn1"/>
    <dgm:cxn modelId="{78087B35-0AEE-459B-9468-E7D4F3D35704}" type="presParOf" srcId="{0AFE79C8-5C25-4E94-929C-88E70BFC85CA}" destId="{36FA557F-3344-4BC1-8828-F4D2389602AF}" srcOrd="2" destOrd="0" presId="urn:microsoft.com/office/officeart/2005/8/layout/venn1"/>
    <dgm:cxn modelId="{EBD80CE9-9272-447E-9DEB-3C043CC8C517}" type="presParOf" srcId="{0AFE79C8-5C25-4E94-929C-88E70BFC85CA}" destId="{8D595B5A-D981-485D-B51E-D791428395A9}" srcOrd="3" destOrd="0" presId="urn:microsoft.com/office/officeart/2005/8/layout/venn1"/>
  </dgm:cxnLst>
  <dgm:bg/>
  <dgm:whole/>
</dgm:dataModel>
</file>

<file path=ppt/diagrams/data15.xml><?xml version="1.0" encoding="utf-8"?>
<dgm:dataModel xmlns:dgm="http://schemas.openxmlformats.org/drawingml/2006/diagram" xmlns:a="http://schemas.openxmlformats.org/drawingml/2006/main">
  <dgm:ptLst>
    <dgm:pt modelId="{68033D2D-7270-4C91-AE0E-B9D22D52109A}"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C527E205-2278-4F2B-BBED-F3546235FCAF}">
      <dgm:prSet/>
      <dgm:spPr/>
      <dgm:t>
        <a:bodyPr/>
        <a:lstStyle/>
        <a:p>
          <a:pPr rtl="0"/>
          <a:r>
            <a:rPr lang="en-AU" dirty="0" smtClean="0"/>
            <a:t>One approach being used for indirect veneers is to place them on teeth with no tooth preparation. Although this “no prep” approach may at first appear desirable, it can later cause problems if proper case selection is not done. </a:t>
          </a:r>
          <a:endParaRPr lang="en-AU" dirty="0"/>
        </a:p>
      </dgm:t>
    </dgm:pt>
    <dgm:pt modelId="{2FFD631D-2245-4E7E-A7C3-ABF1A41906F7}" type="parTrans" cxnId="{7A48ECAB-ECF0-490C-BB06-666686998B40}">
      <dgm:prSet/>
      <dgm:spPr/>
      <dgm:t>
        <a:bodyPr/>
        <a:lstStyle/>
        <a:p>
          <a:endParaRPr lang="en-US"/>
        </a:p>
      </dgm:t>
    </dgm:pt>
    <dgm:pt modelId="{C158EFD8-3559-4327-B51C-034A92AC5F70}" type="sibTrans" cxnId="{7A48ECAB-ECF0-490C-BB06-666686998B40}">
      <dgm:prSet/>
      <dgm:spPr/>
      <dgm:t>
        <a:bodyPr/>
        <a:lstStyle/>
        <a:p>
          <a:endParaRPr lang="en-US"/>
        </a:p>
      </dgm:t>
    </dgm:pt>
    <dgm:pt modelId="{36A5C529-D78C-4A57-BC8A-204117F3ADD5}" type="pres">
      <dgm:prSet presAssocID="{68033D2D-7270-4C91-AE0E-B9D22D52109A}" presName="linear" presStyleCnt="0">
        <dgm:presLayoutVars>
          <dgm:animLvl val="lvl"/>
          <dgm:resizeHandles val="exact"/>
        </dgm:presLayoutVars>
      </dgm:prSet>
      <dgm:spPr/>
      <dgm:t>
        <a:bodyPr/>
        <a:lstStyle/>
        <a:p>
          <a:endParaRPr lang="en-US"/>
        </a:p>
      </dgm:t>
    </dgm:pt>
    <dgm:pt modelId="{F5F959B1-3B80-470F-AA9C-E81FCC32134C}" type="pres">
      <dgm:prSet presAssocID="{C527E205-2278-4F2B-BBED-F3546235FCAF}" presName="parentText" presStyleLbl="node1" presStyleIdx="0" presStyleCnt="1">
        <dgm:presLayoutVars>
          <dgm:chMax val="0"/>
          <dgm:bulletEnabled val="1"/>
        </dgm:presLayoutVars>
      </dgm:prSet>
      <dgm:spPr/>
      <dgm:t>
        <a:bodyPr/>
        <a:lstStyle/>
        <a:p>
          <a:endParaRPr lang="en-US"/>
        </a:p>
      </dgm:t>
    </dgm:pt>
  </dgm:ptLst>
  <dgm:cxnLst>
    <dgm:cxn modelId="{7A48ECAB-ECF0-490C-BB06-666686998B40}" srcId="{68033D2D-7270-4C91-AE0E-B9D22D52109A}" destId="{C527E205-2278-4F2B-BBED-F3546235FCAF}" srcOrd="0" destOrd="0" parTransId="{2FFD631D-2245-4E7E-A7C3-ABF1A41906F7}" sibTransId="{C158EFD8-3559-4327-B51C-034A92AC5F70}"/>
    <dgm:cxn modelId="{623EEC5C-53A1-46AB-9858-2FF3E95C37D3}" type="presOf" srcId="{C527E205-2278-4F2B-BBED-F3546235FCAF}" destId="{F5F959B1-3B80-470F-AA9C-E81FCC32134C}" srcOrd="0" destOrd="0" presId="urn:microsoft.com/office/officeart/2005/8/layout/vList2"/>
    <dgm:cxn modelId="{7A130206-0912-445C-B4F1-DBE3200FF2B1}" type="presOf" srcId="{68033D2D-7270-4C91-AE0E-B9D22D52109A}" destId="{36A5C529-D78C-4A57-BC8A-204117F3ADD5}" srcOrd="0" destOrd="0" presId="urn:microsoft.com/office/officeart/2005/8/layout/vList2"/>
    <dgm:cxn modelId="{69630EF3-CCEE-4865-BB94-4A25FF589DAF}" type="presParOf" srcId="{36A5C529-D78C-4A57-BC8A-204117F3ADD5}" destId="{F5F959B1-3B80-470F-AA9C-E81FCC32134C}" srcOrd="0" destOrd="0" presId="urn:microsoft.com/office/officeart/2005/8/layout/vList2"/>
  </dgm:cxnLst>
  <dgm:bg/>
  <dgm:whole/>
</dgm:dataModel>
</file>

<file path=ppt/diagrams/data16.xml><?xml version="1.0" encoding="utf-8"?>
<dgm:dataModel xmlns:dgm="http://schemas.openxmlformats.org/drawingml/2006/diagram" xmlns:a="http://schemas.openxmlformats.org/drawingml/2006/main">
  <dgm:ptLst>
    <dgm:pt modelId="{4881FB2D-A67A-434A-AAC0-52F9BE6CE5C1}" type="doc">
      <dgm:prSet loTypeId="urn:microsoft.com/office/officeart/2005/8/layout/process1" loCatId="process" qsTypeId="urn:microsoft.com/office/officeart/2005/8/quickstyle/simple3" qsCatId="simple" csTypeId="urn:microsoft.com/office/officeart/2005/8/colors/accent1_2" csCatId="accent1"/>
      <dgm:spPr/>
      <dgm:t>
        <a:bodyPr/>
        <a:lstStyle/>
        <a:p>
          <a:endParaRPr lang="en-US"/>
        </a:p>
      </dgm:t>
    </dgm:pt>
    <dgm:pt modelId="{93D29861-F94A-40C6-BCAB-49EA880812D5}">
      <dgm:prSet/>
      <dgm:spPr/>
      <dgm:t>
        <a:bodyPr/>
        <a:lstStyle/>
        <a:p>
          <a:pPr algn="l" rtl="0"/>
          <a:r>
            <a:rPr lang="en-AU" dirty="0" smtClean="0"/>
            <a:t>When teeth are inherently under contoured.</a:t>
          </a:r>
          <a:endParaRPr lang="en-US" dirty="0"/>
        </a:p>
      </dgm:t>
    </dgm:pt>
    <dgm:pt modelId="{24906885-C600-4726-9AFC-2932192AA418}" type="parTrans" cxnId="{F4676ABE-74B4-4839-9D4F-0372669A2179}">
      <dgm:prSet/>
      <dgm:spPr/>
      <dgm:t>
        <a:bodyPr/>
        <a:lstStyle/>
        <a:p>
          <a:endParaRPr lang="en-US"/>
        </a:p>
      </dgm:t>
    </dgm:pt>
    <dgm:pt modelId="{08D4ECE3-CE2B-4E75-9317-5E8A4E7EBF9C}" type="sibTrans" cxnId="{F4676ABE-74B4-4839-9D4F-0372669A2179}">
      <dgm:prSet/>
      <dgm:spPr/>
      <dgm:t>
        <a:bodyPr/>
        <a:lstStyle/>
        <a:p>
          <a:endParaRPr lang="en-US"/>
        </a:p>
      </dgm:t>
    </dgm:pt>
    <dgm:pt modelId="{871D7D18-DBC7-458D-B601-A4B8DABE0385}">
      <dgm:prSet/>
      <dgm:spPr/>
      <dgm:t>
        <a:bodyPr/>
        <a:lstStyle/>
        <a:p>
          <a:pPr algn="l" rtl="0"/>
          <a:r>
            <a:rPr lang="en-AU" dirty="0" smtClean="0"/>
            <a:t>When </a:t>
          </a:r>
          <a:r>
            <a:rPr lang="en-AU" dirty="0" err="1" smtClean="0"/>
            <a:t>interdental</a:t>
          </a:r>
          <a:r>
            <a:rPr lang="en-AU" dirty="0" smtClean="0"/>
            <a:t> spaces or open </a:t>
          </a:r>
          <a:r>
            <a:rPr lang="en-AU" dirty="0" err="1" smtClean="0"/>
            <a:t>incisal</a:t>
          </a:r>
          <a:r>
            <a:rPr lang="en-AU" dirty="0" smtClean="0"/>
            <a:t> embrasures are present or both.</a:t>
          </a:r>
          <a:endParaRPr lang="en-AU" dirty="0"/>
        </a:p>
      </dgm:t>
    </dgm:pt>
    <dgm:pt modelId="{FA7EEF68-CF57-4624-BA35-3562502793B2}" type="parTrans" cxnId="{CF7C96C3-1F79-4E63-8E51-21E0F3FD28A0}">
      <dgm:prSet/>
      <dgm:spPr/>
      <dgm:t>
        <a:bodyPr/>
        <a:lstStyle/>
        <a:p>
          <a:endParaRPr lang="en-US"/>
        </a:p>
      </dgm:t>
    </dgm:pt>
    <dgm:pt modelId="{D620CAB9-A559-45C0-B8A1-385E502467E1}" type="sibTrans" cxnId="{CF7C96C3-1F79-4E63-8E51-21E0F3FD28A0}">
      <dgm:prSet/>
      <dgm:spPr/>
      <dgm:t>
        <a:bodyPr/>
        <a:lstStyle/>
        <a:p>
          <a:endParaRPr lang="en-US"/>
        </a:p>
      </dgm:t>
    </dgm:pt>
    <dgm:pt modelId="{EBA62657-3247-4694-ACE5-739F29A29E49}" type="pres">
      <dgm:prSet presAssocID="{4881FB2D-A67A-434A-AAC0-52F9BE6CE5C1}" presName="Name0" presStyleCnt="0">
        <dgm:presLayoutVars>
          <dgm:dir/>
          <dgm:resizeHandles val="exact"/>
        </dgm:presLayoutVars>
      </dgm:prSet>
      <dgm:spPr/>
      <dgm:t>
        <a:bodyPr/>
        <a:lstStyle/>
        <a:p>
          <a:endParaRPr lang="en-US"/>
        </a:p>
      </dgm:t>
    </dgm:pt>
    <dgm:pt modelId="{9B67EB05-5C16-4EE4-8622-32F6D901DAC0}" type="pres">
      <dgm:prSet presAssocID="{93D29861-F94A-40C6-BCAB-49EA880812D5}" presName="node" presStyleLbl="node1" presStyleIdx="0" presStyleCnt="2">
        <dgm:presLayoutVars>
          <dgm:bulletEnabled val="1"/>
        </dgm:presLayoutVars>
      </dgm:prSet>
      <dgm:spPr/>
      <dgm:t>
        <a:bodyPr/>
        <a:lstStyle/>
        <a:p>
          <a:endParaRPr lang="en-US"/>
        </a:p>
      </dgm:t>
    </dgm:pt>
    <dgm:pt modelId="{7E43979A-AAE6-4981-A511-57FA45F24792}" type="pres">
      <dgm:prSet presAssocID="{08D4ECE3-CE2B-4E75-9317-5E8A4E7EBF9C}" presName="sibTrans" presStyleLbl="sibTrans2D1" presStyleIdx="0" presStyleCnt="1"/>
      <dgm:spPr/>
      <dgm:t>
        <a:bodyPr/>
        <a:lstStyle/>
        <a:p>
          <a:endParaRPr lang="en-US"/>
        </a:p>
      </dgm:t>
    </dgm:pt>
    <dgm:pt modelId="{9270C2B6-7E43-4AEC-83EA-43A8447C1E57}" type="pres">
      <dgm:prSet presAssocID="{08D4ECE3-CE2B-4E75-9317-5E8A4E7EBF9C}" presName="connectorText" presStyleLbl="sibTrans2D1" presStyleIdx="0" presStyleCnt="1"/>
      <dgm:spPr/>
      <dgm:t>
        <a:bodyPr/>
        <a:lstStyle/>
        <a:p>
          <a:endParaRPr lang="en-US"/>
        </a:p>
      </dgm:t>
    </dgm:pt>
    <dgm:pt modelId="{FEE870D1-4B53-458E-BA83-993C68C7C954}" type="pres">
      <dgm:prSet presAssocID="{871D7D18-DBC7-458D-B601-A4B8DABE0385}" presName="node" presStyleLbl="node1" presStyleIdx="1" presStyleCnt="2">
        <dgm:presLayoutVars>
          <dgm:bulletEnabled val="1"/>
        </dgm:presLayoutVars>
      </dgm:prSet>
      <dgm:spPr/>
      <dgm:t>
        <a:bodyPr/>
        <a:lstStyle/>
        <a:p>
          <a:endParaRPr lang="en-US"/>
        </a:p>
      </dgm:t>
    </dgm:pt>
  </dgm:ptLst>
  <dgm:cxnLst>
    <dgm:cxn modelId="{CC1A36A9-D61C-4932-818A-9EE3970723AE}" type="presOf" srcId="{871D7D18-DBC7-458D-B601-A4B8DABE0385}" destId="{FEE870D1-4B53-458E-BA83-993C68C7C954}" srcOrd="0" destOrd="0" presId="urn:microsoft.com/office/officeart/2005/8/layout/process1"/>
    <dgm:cxn modelId="{55895222-C912-4D28-81D2-3CF772E219A0}" type="presOf" srcId="{93D29861-F94A-40C6-BCAB-49EA880812D5}" destId="{9B67EB05-5C16-4EE4-8622-32F6D901DAC0}" srcOrd="0" destOrd="0" presId="urn:microsoft.com/office/officeart/2005/8/layout/process1"/>
    <dgm:cxn modelId="{252DE95F-5B6A-434F-B32E-2478F5219BAC}" type="presOf" srcId="{08D4ECE3-CE2B-4E75-9317-5E8A4E7EBF9C}" destId="{9270C2B6-7E43-4AEC-83EA-43A8447C1E57}" srcOrd="1" destOrd="0" presId="urn:microsoft.com/office/officeart/2005/8/layout/process1"/>
    <dgm:cxn modelId="{CF7C96C3-1F79-4E63-8E51-21E0F3FD28A0}" srcId="{4881FB2D-A67A-434A-AAC0-52F9BE6CE5C1}" destId="{871D7D18-DBC7-458D-B601-A4B8DABE0385}" srcOrd="1" destOrd="0" parTransId="{FA7EEF68-CF57-4624-BA35-3562502793B2}" sibTransId="{D620CAB9-A559-45C0-B8A1-385E502467E1}"/>
    <dgm:cxn modelId="{1D78F164-B32C-43E6-B882-26229A5A0D6F}" type="presOf" srcId="{4881FB2D-A67A-434A-AAC0-52F9BE6CE5C1}" destId="{EBA62657-3247-4694-ACE5-739F29A29E49}" srcOrd="0" destOrd="0" presId="urn:microsoft.com/office/officeart/2005/8/layout/process1"/>
    <dgm:cxn modelId="{F4676ABE-74B4-4839-9D4F-0372669A2179}" srcId="{4881FB2D-A67A-434A-AAC0-52F9BE6CE5C1}" destId="{93D29861-F94A-40C6-BCAB-49EA880812D5}" srcOrd="0" destOrd="0" parTransId="{24906885-C600-4726-9AFC-2932192AA418}" sibTransId="{08D4ECE3-CE2B-4E75-9317-5E8A4E7EBF9C}"/>
    <dgm:cxn modelId="{D57DDE8B-F267-44E7-94BD-BBD2A8FC827F}" type="presOf" srcId="{08D4ECE3-CE2B-4E75-9317-5E8A4E7EBF9C}" destId="{7E43979A-AAE6-4981-A511-57FA45F24792}" srcOrd="0" destOrd="0" presId="urn:microsoft.com/office/officeart/2005/8/layout/process1"/>
    <dgm:cxn modelId="{5E8E51BE-24A7-483D-ACA3-0B994FECC10C}" type="presParOf" srcId="{EBA62657-3247-4694-ACE5-739F29A29E49}" destId="{9B67EB05-5C16-4EE4-8622-32F6D901DAC0}" srcOrd="0" destOrd="0" presId="urn:microsoft.com/office/officeart/2005/8/layout/process1"/>
    <dgm:cxn modelId="{7EE01D69-6733-4AA2-82F3-C9F637AEEAB6}" type="presParOf" srcId="{EBA62657-3247-4694-ACE5-739F29A29E49}" destId="{7E43979A-AAE6-4981-A511-57FA45F24792}" srcOrd="1" destOrd="0" presId="urn:microsoft.com/office/officeart/2005/8/layout/process1"/>
    <dgm:cxn modelId="{9CF1AFAC-0739-4CB1-AA68-44CB7F6CFD1D}" type="presParOf" srcId="{7E43979A-AAE6-4981-A511-57FA45F24792}" destId="{9270C2B6-7E43-4AEC-83EA-43A8447C1E57}" srcOrd="0" destOrd="0" presId="urn:microsoft.com/office/officeart/2005/8/layout/process1"/>
    <dgm:cxn modelId="{E894B146-DC5D-4A01-9D6D-74F1CDE7632C}" type="presParOf" srcId="{EBA62657-3247-4694-ACE5-739F29A29E49}" destId="{FEE870D1-4B53-458E-BA83-993C68C7C954}" srcOrd="2" destOrd="0" presId="urn:microsoft.com/office/officeart/2005/8/layout/process1"/>
  </dgm:cxnLst>
  <dgm:bg/>
  <dgm:whole/>
</dgm:dataModel>
</file>

<file path=ppt/diagrams/data17.xml><?xml version="1.0" encoding="utf-8"?>
<dgm:dataModel xmlns:dgm="http://schemas.openxmlformats.org/drawingml/2006/diagram" xmlns:a="http://schemas.openxmlformats.org/drawingml/2006/main">
  <dgm:ptLst>
    <dgm:pt modelId="{4FF9B27A-B679-42A5-807F-BE25844945C2}"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0381BD4B-0D9D-432E-947C-1B4E48EABBEA}">
      <dgm:prSet/>
      <dgm:spPr/>
      <dgm:t>
        <a:bodyPr/>
        <a:lstStyle/>
        <a:p>
          <a:pPr rtl="0"/>
          <a:r>
            <a:rPr lang="en-AU" dirty="0" smtClean="0"/>
            <a:t>No-prep veneers are inherently made thinner and consequently are more prone to fracture, especially during the try-in phase.</a:t>
          </a:r>
          <a:endParaRPr lang="en-US" dirty="0"/>
        </a:p>
      </dgm:t>
    </dgm:pt>
    <dgm:pt modelId="{CB5E1085-62AC-4136-9C6F-C443331F7CBD}" type="parTrans" cxnId="{E33F4C91-3DE4-475B-9A28-0CC85077344C}">
      <dgm:prSet/>
      <dgm:spPr/>
      <dgm:t>
        <a:bodyPr/>
        <a:lstStyle/>
        <a:p>
          <a:endParaRPr lang="en-US"/>
        </a:p>
      </dgm:t>
    </dgm:pt>
    <dgm:pt modelId="{E5D47302-86BD-4ECE-ABD4-085023C4F13E}" type="sibTrans" cxnId="{E33F4C91-3DE4-475B-9A28-0CC85077344C}">
      <dgm:prSet/>
      <dgm:spPr/>
      <dgm:t>
        <a:bodyPr/>
        <a:lstStyle/>
        <a:p>
          <a:endParaRPr lang="en-US"/>
        </a:p>
      </dgm:t>
    </dgm:pt>
    <dgm:pt modelId="{96801996-F202-4C75-BA22-E88C93A5667A}">
      <dgm:prSet/>
      <dgm:spPr/>
      <dgm:t>
        <a:bodyPr/>
        <a:lstStyle/>
        <a:p>
          <a:pPr rtl="0"/>
          <a:r>
            <a:rPr lang="en-AU" dirty="0" smtClean="0"/>
            <a:t>Indirect no-prep veneers, </a:t>
          </a:r>
          <a:r>
            <a:rPr lang="en-AU" dirty="0" err="1" smtClean="0"/>
            <a:t>interproximal</a:t>
          </a:r>
          <a:r>
            <a:rPr lang="en-AU" dirty="0" smtClean="0"/>
            <a:t> areas are difficult to access for proper finishing. </a:t>
          </a:r>
          <a:endParaRPr lang="en-US" dirty="0"/>
        </a:p>
      </dgm:t>
    </dgm:pt>
    <dgm:pt modelId="{87D2F1AE-C2FA-4A60-A77A-4C3D002D64A9}" type="parTrans" cxnId="{5E20E8BC-6BC6-4BBF-9025-97A65200E2FB}">
      <dgm:prSet/>
      <dgm:spPr/>
      <dgm:t>
        <a:bodyPr/>
        <a:lstStyle/>
        <a:p>
          <a:endParaRPr lang="en-US"/>
        </a:p>
      </dgm:t>
    </dgm:pt>
    <dgm:pt modelId="{B755F67D-DD16-4909-B664-123528274D91}" type="sibTrans" cxnId="{5E20E8BC-6BC6-4BBF-9025-97A65200E2FB}">
      <dgm:prSet/>
      <dgm:spPr/>
      <dgm:t>
        <a:bodyPr/>
        <a:lstStyle/>
        <a:p>
          <a:endParaRPr lang="en-US"/>
        </a:p>
      </dgm:t>
    </dgm:pt>
    <dgm:pt modelId="{75752C1F-8E78-41E6-AFA8-D343F0B9DB48}">
      <dgm:prSet/>
      <dgm:spPr/>
      <dgm:t>
        <a:bodyPr/>
        <a:lstStyle/>
        <a:p>
          <a:pPr rtl="0"/>
          <a:r>
            <a:rPr lang="en-AU" dirty="0" smtClean="0"/>
            <a:t>If case selection is not done properly and the teeth are already of normal contour, the resulting veneers inevitably will be over contoured. Veneers that are over contoured are not generally </a:t>
          </a:r>
          <a:r>
            <a:rPr lang="en-AU" dirty="0" err="1" smtClean="0"/>
            <a:t>esthetic</a:t>
          </a:r>
          <a:r>
            <a:rPr lang="en-AU" dirty="0" smtClean="0"/>
            <a:t> and often can result in impingement of gingival tissue.</a:t>
          </a:r>
          <a:endParaRPr lang="en-IN" dirty="0"/>
        </a:p>
      </dgm:t>
    </dgm:pt>
    <dgm:pt modelId="{515EAAE2-3DF8-4AC3-8CC2-7E61419EC80C}" type="parTrans" cxnId="{4A8DD99B-C573-4F30-A1AA-71C7ABC5360B}">
      <dgm:prSet/>
      <dgm:spPr/>
      <dgm:t>
        <a:bodyPr/>
        <a:lstStyle/>
        <a:p>
          <a:endParaRPr lang="en-US"/>
        </a:p>
      </dgm:t>
    </dgm:pt>
    <dgm:pt modelId="{77E0AA98-5D6D-4A5C-92FA-E340C7F06C71}" type="sibTrans" cxnId="{4A8DD99B-C573-4F30-A1AA-71C7ABC5360B}">
      <dgm:prSet/>
      <dgm:spPr/>
      <dgm:t>
        <a:bodyPr/>
        <a:lstStyle/>
        <a:p>
          <a:endParaRPr lang="en-US"/>
        </a:p>
      </dgm:t>
    </dgm:pt>
    <dgm:pt modelId="{FA653FE0-BBE0-4DEA-966A-2D1B3EC0599E}" type="pres">
      <dgm:prSet presAssocID="{4FF9B27A-B679-42A5-807F-BE25844945C2}" presName="linear" presStyleCnt="0">
        <dgm:presLayoutVars>
          <dgm:animLvl val="lvl"/>
          <dgm:resizeHandles val="exact"/>
        </dgm:presLayoutVars>
      </dgm:prSet>
      <dgm:spPr/>
      <dgm:t>
        <a:bodyPr/>
        <a:lstStyle/>
        <a:p>
          <a:endParaRPr lang="en-US"/>
        </a:p>
      </dgm:t>
    </dgm:pt>
    <dgm:pt modelId="{97163DC5-B1C7-4B8A-BFD9-A0BCB2C57C68}" type="pres">
      <dgm:prSet presAssocID="{0381BD4B-0D9D-432E-947C-1B4E48EABBEA}" presName="parentText" presStyleLbl="node1" presStyleIdx="0" presStyleCnt="3">
        <dgm:presLayoutVars>
          <dgm:chMax val="0"/>
          <dgm:bulletEnabled val="1"/>
        </dgm:presLayoutVars>
      </dgm:prSet>
      <dgm:spPr/>
      <dgm:t>
        <a:bodyPr/>
        <a:lstStyle/>
        <a:p>
          <a:endParaRPr lang="en-US"/>
        </a:p>
      </dgm:t>
    </dgm:pt>
    <dgm:pt modelId="{7C018C19-927A-4AD2-8955-1A8FE5927FA7}" type="pres">
      <dgm:prSet presAssocID="{E5D47302-86BD-4ECE-ABD4-085023C4F13E}" presName="spacer" presStyleCnt="0"/>
      <dgm:spPr/>
    </dgm:pt>
    <dgm:pt modelId="{0429DC8B-7619-4B60-B8CE-D961908888E3}" type="pres">
      <dgm:prSet presAssocID="{96801996-F202-4C75-BA22-E88C93A5667A}" presName="parentText" presStyleLbl="node1" presStyleIdx="1" presStyleCnt="3">
        <dgm:presLayoutVars>
          <dgm:chMax val="0"/>
          <dgm:bulletEnabled val="1"/>
        </dgm:presLayoutVars>
      </dgm:prSet>
      <dgm:spPr/>
      <dgm:t>
        <a:bodyPr/>
        <a:lstStyle/>
        <a:p>
          <a:endParaRPr lang="en-US"/>
        </a:p>
      </dgm:t>
    </dgm:pt>
    <dgm:pt modelId="{EF76EB3C-EF39-47EC-AA2A-050E870F1F6D}" type="pres">
      <dgm:prSet presAssocID="{B755F67D-DD16-4909-B664-123528274D91}" presName="spacer" presStyleCnt="0"/>
      <dgm:spPr/>
    </dgm:pt>
    <dgm:pt modelId="{2E93C6B5-09B9-4B41-BEC4-CA4F254FDDFA}" type="pres">
      <dgm:prSet presAssocID="{75752C1F-8E78-41E6-AFA8-D343F0B9DB48}" presName="parentText" presStyleLbl="node1" presStyleIdx="2" presStyleCnt="3">
        <dgm:presLayoutVars>
          <dgm:chMax val="0"/>
          <dgm:bulletEnabled val="1"/>
        </dgm:presLayoutVars>
      </dgm:prSet>
      <dgm:spPr/>
      <dgm:t>
        <a:bodyPr/>
        <a:lstStyle/>
        <a:p>
          <a:endParaRPr lang="en-US"/>
        </a:p>
      </dgm:t>
    </dgm:pt>
  </dgm:ptLst>
  <dgm:cxnLst>
    <dgm:cxn modelId="{4A8DD99B-C573-4F30-A1AA-71C7ABC5360B}" srcId="{4FF9B27A-B679-42A5-807F-BE25844945C2}" destId="{75752C1F-8E78-41E6-AFA8-D343F0B9DB48}" srcOrd="2" destOrd="0" parTransId="{515EAAE2-3DF8-4AC3-8CC2-7E61419EC80C}" sibTransId="{77E0AA98-5D6D-4A5C-92FA-E340C7F06C71}"/>
    <dgm:cxn modelId="{CBC22CD6-CD13-4ABA-924F-C25724ACD67F}" type="presOf" srcId="{4FF9B27A-B679-42A5-807F-BE25844945C2}" destId="{FA653FE0-BBE0-4DEA-966A-2D1B3EC0599E}" srcOrd="0" destOrd="0" presId="urn:microsoft.com/office/officeart/2005/8/layout/vList2"/>
    <dgm:cxn modelId="{5E20E8BC-6BC6-4BBF-9025-97A65200E2FB}" srcId="{4FF9B27A-B679-42A5-807F-BE25844945C2}" destId="{96801996-F202-4C75-BA22-E88C93A5667A}" srcOrd="1" destOrd="0" parTransId="{87D2F1AE-C2FA-4A60-A77A-4C3D002D64A9}" sibTransId="{B755F67D-DD16-4909-B664-123528274D91}"/>
    <dgm:cxn modelId="{E33F4C91-3DE4-475B-9A28-0CC85077344C}" srcId="{4FF9B27A-B679-42A5-807F-BE25844945C2}" destId="{0381BD4B-0D9D-432E-947C-1B4E48EABBEA}" srcOrd="0" destOrd="0" parTransId="{CB5E1085-62AC-4136-9C6F-C443331F7CBD}" sibTransId="{E5D47302-86BD-4ECE-ABD4-085023C4F13E}"/>
    <dgm:cxn modelId="{36EDABA9-1F27-4EE9-8701-0AF119E1FFE8}" type="presOf" srcId="{75752C1F-8E78-41E6-AFA8-D343F0B9DB48}" destId="{2E93C6B5-09B9-4B41-BEC4-CA4F254FDDFA}" srcOrd="0" destOrd="0" presId="urn:microsoft.com/office/officeart/2005/8/layout/vList2"/>
    <dgm:cxn modelId="{4199996C-A516-43AA-BEDD-ACE5357945A6}" type="presOf" srcId="{0381BD4B-0D9D-432E-947C-1B4E48EABBEA}" destId="{97163DC5-B1C7-4B8A-BFD9-A0BCB2C57C68}" srcOrd="0" destOrd="0" presId="urn:microsoft.com/office/officeart/2005/8/layout/vList2"/>
    <dgm:cxn modelId="{DB870C7E-0347-436C-B43E-5B8E0FE2AC23}" type="presOf" srcId="{96801996-F202-4C75-BA22-E88C93A5667A}" destId="{0429DC8B-7619-4B60-B8CE-D961908888E3}" srcOrd="0" destOrd="0" presId="urn:microsoft.com/office/officeart/2005/8/layout/vList2"/>
    <dgm:cxn modelId="{F8942F4A-BFBA-4AE4-8761-59D2D9242990}" type="presParOf" srcId="{FA653FE0-BBE0-4DEA-966A-2D1B3EC0599E}" destId="{97163DC5-B1C7-4B8A-BFD9-A0BCB2C57C68}" srcOrd="0" destOrd="0" presId="urn:microsoft.com/office/officeart/2005/8/layout/vList2"/>
    <dgm:cxn modelId="{4FE734B2-1EBD-47C7-981A-79E13016AE01}" type="presParOf" srcId="{FA653FE0-BBE0-4DEA-966A-2D1B3EC0599E}" destId="{7C018C19-927A-4AD2-8955-1A8FE5927FA7}" srcOrd="1" destOrd="0" presId="urn:microsoft.com/office/officeart/2005/8/layout/vList2"/>
    <dgm:cxn modelId="{7258CDA8-9F1C-4BE6-BA64-7CE6D450036E}" type="presParOf" srcId="{FA653FE0-BBE0-4DEA-966A-2D1B3EC0599E}" destId="{0429DC8B-7619-4B60-B8CE-D961908888E3}" srcOrd="2" destOrd="0" presId="urn:microsoft.com/office/officeart/2005/8/layout/vList2"/>
    <dgm:cxn modelId="{B8A4E76C-A777-488E-90A9-D3943C1B7511}" type="presParOf" srcId="{FA653FE0-BBE0-4DEA-966A-2D1B3EC0599E}" destId="{EF76EB3C-EF39-47EC-AA2A-050E870F1F6D}" srcOrd="3" destOrd="0" presId="urn:microsoft.com/office/officeart/2005/8/layout/vList2"/>
    <dgm:cxn modelId="{57793A28-EC5D-4DF0-9466-865408E1E2EE}" type="presParOf" srcId="{FA653FE0-BBE0-4DEA-966A-2D1B3EC0599E}" destId="{2E93C6B5-09B9-4B41-BEC4-CA4F254FDDFA}" srcOrd="4" destOrd="0" presId="urn:microsoft.com/office/officeart/2005/8/layout/vList2"/>
  </dgm:cxnLst>
  <dgm:bg/>
  <dgm:whole/>
</dgm:dataModel>
</file>

<file path=ppt/diagrams/data18.xml><?xml version="1.0" encoding="utf-8"?>
<dgm:dataModel xmlns:dgm="http://schemas.openxmlformats.org/drawingml/2006/diagram" xmlns:a="http://schemas.openxmlformats.org/drawingml/2006/main">
  <dgm:ptLst>
    <dgm:pt modelId="{F032082E-94A6-4AC9-BE08-E50AD908E940}" type="doc">
      <dgm:prSet loTypeId="urn:microsoft.com/office/officeart/2005/8/layout/process1" loCatId="process" qsTypeId="urn:microsoft.com/office/officeart/2005/8/quickstyle/simple3" qsCatId="simple" csTypeId="urn:microsoft.com/office/officeart/2005/8/colors/accent1_2" csCatId="accent1"/>
      <dgm:spPr/>
      <dgm:t>
        <a:bodyPr/>
        <a:lstStyle/>
        <a:p>
          <a:endParaRPr lang="en-US"/>
        </a:p>
      </dgm:t>
    </dgm:pt>
    <dgm:pt modelId="{85DCDB47-249C-4B1D-A278-8D9890052737}">
      <dgm:prSet/>
      <dgm:spPr/>
      <dgm:t>
        <a:bodyPr/>
        <a:lstStyle/>
        <a:p>
          <a:pPr rtl="0"/>
          <a:r>
            <a:rPr lang="en-IN" dirty="0" smtClean="0"/>
            <a:t>Mechanical</a:t>
          </a:r>
          <a:endParaRPr lang="en-US" dirty="0"/>
        </a:p>
      </dgm:t>
    </dgm:pt>
    <dgm:pt modelId="{F39CE41C-28E7-41DF-8917-8CE05D7EE3D1}" type="parTrans" cxnId="{D8C04813-2922-4DCF-B453-F52BFC332693}">
      <dgm:prSet/>
      <dgm:spPr/>
      <dgm:t>
        <a:bodyPr/>
        <a:lstStyle/>
        <a:p>
          <a:endParaRPr lang="en-US"/>
        </a:p>
      </dgm:t>
    </dgm:pt>
    <dgm:pt modelId="{98C376DA-014B-42CD-A0F8-B5BFD0F31B40}" type="sibTrans" cxnId="{D8C04813-2922-4DCF-B453-F52BFC332693}">
      <dgm:prSet/>
      <dgm:spPr/>
      <dgm:t>
        <a:bodyPr/>
        <a:lstStyle/>
        <a:p>
          <a:endParaRPr lang="en-US"/>
        </a:p>
      </dgm:t>
    </dgm:pt>
    <dgm:pt modelId="{69AC8268-2D20-4EFC-8623-466A199DD6E8}">
      <dgm:prSet/>
      <dgm:spPr/>
      <dgm:t>
        <a:bodyPr/>
        <a:lstStyle/>
        <a:p>
          <a:pPr rtl="0"/>
          <a:r>
            <a:rPr lang="en-IN" dirty="0" smtClean="0"/>
            <a:t>Biological </a:t>
          </a:r>
          <a:endParaRPr lang="en-US" dirty="0"/>
        </a:p>
      </dgm:t>
    </dgm:pt>
    <dgm:pt modelId="{72A2230E-B2A1-438A-BE5C-7D481B0A5C3B}" type="parTrans" cxnId="{572E0408-6A5D-44F3-A807-FEB95A98A233}">
      <dgm:prSet/>
      <dgm:spPr/>
      <dgm:t>
        <a:bodyPr/>
        <a:lstStyle/>
        <a:p>
          <a:endParaRPr lang="en-US"/>
        </a:p>
      </dgm:t>
    </dgm:pt>
    <dgm:pt modelId="{717C7CF8-63B0-474C-8026-2630C84C93AE}" type="sibTrans" cxnId="{572E0408-6A5D-44F3-A807-FEB95A98A233}">
      <dgm:prSet/>
      <dgm:spPr/>
      <dgm:t>
        <a:bodyPr/>
        <a:lstStyle/>
        <a:p>
          <a:endParaRPr lang="en-US"/>
        </a:p>
      </dgm:t>
    </dgm:pt>
    <dgm:pt modelId="{5F788484-B89A-4CE5-B1EF-376C44B6867B}">
      <dgm:prSet/>
      <dgm:spPr/>
      <dgm:t>
        <a:bodyPr/>
        <a:lstStyle/>
        <a:p>
          <a:pPr rtl="0"/>
          <a:r>
            <a:rPr lang="en-IN" dirty="0" smtClean="0"/>
            <a:t>Aesthetics</a:t>
          </a:r>
          <a:endParaRPr lang="en-IN" dirty="0"/>
        </a:p>
      </dgm:t>
    </dgm:pt>
    <dgm:pt modelId="{57D1ECBD-144D-420A-8773-4B7DD557486C}" type="parTrans" cxnId="{37DA9428-8D86-4CDF-8AB7-96976C8BFFCD}">
      <dgm:prSet/>
      <dgm:spPr/>
      <dgm:t>
        <a:bodyPr/>
        <a:lstStyle/>
        <a:p>
          <a:endParaRPr lang="en-US"/>
        </a:p>
      </dgm:t>
    </dgm:pt>
    <dgm:pt modelId="{FBA2DE17-D806-40D7-9CAC-7DFDA326F5ED}" type="sibTrans" cxnId="{37DA9428-8D86-4CDF-8AB7-96976C8BFFCD}">
      <dgm:prSet/>
      <dgm:spPr/>
      <dgm:t>
        <a:bodyPr/>
        <a:lstStyle/>
        <a:p>
          <a:endParaRPr lang="en-US"/>
        </a:p>
      </dgm:t>
    </dgm:pt>
    <dgm:pt modelId="{950F4505-CD35-4940-988D-F648FEAAFD07}" type="pres">
      <dgm:prSet presAssocID="{F032082E-94A6-4AC9-BE08-E50AD908E940}" presName="Name0" presStyleCnt="0">
        <dgm:presLayoutVars>
          <dgm:dir/>
          <dgm:resizeHandles val="exact"/>
        </dgm:presLayoutVars>
      </dgm:prSet>
      <dgm:spPr/>
      <dgm:t>
        <a:bodyPr/>
        <a:lstStyle/>
        <a:p>
          <a:endParaRPr lang="en-US"/>
        </a:p>
      </dgm:t>
    </dgm:pt>
    <dgm:pt modelId="{905822E4-2249-4036-BEDF-7AD164E6291E}" type="pres">
      <dgm:prSet presAssocID="{85DCDB47-249C-4B1D-A278-8D9890052737}" presName="node" presStyleLbl="node1" presStyleIdx="0" presStyleCnt="3">
        <dgm:presLayoutVars>
          <dgm:bulletEnabled val="1"/>
        </dgm:presLayoutVars>
      </dgm:prSet>
      <dgm:spPr/>
      <dgm:t>
        <a:bodyPr/>
        <a:lstStyle/>
        <a:p>
          <a:endParaRPr lang="en-US"/>
        </a:p>
      </dgm:t>
    </dgm:pt>
    <dgm:pt modelId="{322EE4B5-CA73-4E8F-8C43-5658384EC81C}" type="pres">
      <dgm:prSet presAssocID="{98C376DA-014B-42CD-A0F8-B5BFD0F31B40}" presName="sibTrans" presStyleLbl="sibTrans2D1" presStyleIdx="0" presStyleCnt="2"/>
      <dgm:spPr/>
      <dgm:t>
        <a:bodyPr/>
        <a:lstStyle/>
        <a:p>
          <a:endParaRPr lang="en-US"/>
        </a:p>
      </dgm:t>
    </dgm:pt>
    <dgm:pt modelId="{56DFEECF-77CE-4C71-AF27-75438833ACBA}" type="pres">
      <dgm:prSet presAssocID="{98C376DA-014B-42CD-A0F8-B5BFD0F31B40}" presName="connectorText" presStyleLbl="sibTrans2D1" presStyleIdx="0" presStyleCnt="2"/>
      <dgm:spPr/>
      <dgm:t>
        <a:bodyPr/>
        <a:lstStyle/>
        <a:p>
          <a:endParaRPr lang="en-US"/>
        </a:p>
      </dgm:t>
    </dgm:pt>
    <dgm:pt modelId="{70BE9AB0-6BE3-436A-9BEA-42EA42FCD98B}" type="pres">
      <dgm:prSet presAssocID="{69AC8268-2D20-4EFC-8623-466A199DD6E8}" presName="node" presStyleLbl="node1" presStyleIdx="1" presStyleCnt="3">
        <dgm:presLayoutVars>
          <dgm:bulletEnabled val="1"/>
        </dgm:presLayoutVars>
      </dgm:prSet>
      <dgm:spPr/>
      <dgm:t>
        <a:bodyPr/>
        <a:lstStyle/>
        <a:p>
          <a:endParaRPr lang="en-US"/>
        </a:p>
      </dgm:t>
    </dgm:pt>
    <dgm:pt modelId="{A71B745C-D13C-46E1-B249-A6E51999A577}" type="pres">
      <dgm:prSet presAssocID="{717C7CF8-63B0-474C-8026-2630C84C93AE}" presName="sibTrans" presStyleLbl="sibTrans2D1" presStyleIdx="1" presStyleCnt="2"/>
      <dgm:spPr/>
      <dgm:t>
        <a:bodyPr/>
        <a:lstStyle/>
        <a:p>
          <a:endParaRPr lang="en-US"/>
        </a:p>
      </dgm:t>
    </dgm:pt>
    <dgm:pt modelId="{EFE97344-BAA0-4F13-AF92-B81F5E2FD790}" type="pres">
      <dgm:prSet presAssocID="{717C7CF8-63B0-474C-8026-2630C84C93AE}" presName="connectorText" presStyleLbl="sibTrans2D1" presStyleIdx="1" presStyleCnt="2"/>
      <dgm:spPr/>
      <dgm:t>
        <a:bodyPr/>
        <a:lstStyle/>
        <a:p>
          <a:endParaRPr lang="en-US"/>
        </a:p>
      </dgm:t>
    </dgm:pt>
    <dgm:pt modelId="{F9A15166-093F-49F1-BFF9-83951696854B}" type="pres">
      <dgm:prSet presAssocID="{5F788484-B89A-4CE5-B1EF-376C44B6867B}" presName="node" presStyleLbl="node1" presStyleIdx="2" presStyleCnt="3">
        <dgm:presLayoutVars>
          <dgm:bulletEnabled val="1"/>
        </dgm:presLayoutVars>
      </dgm:prSet>
      <dgm:spPr/>
      <dgm:t>
        <a:bodyPr/>
        <a:lstStyle/>
        <a:p>
          <a:endParaRPr lang="en-US"/>
        </a:p>
      </dgm:t>
    </dgm:pt>
  </dgm:ptLst>
  <dgm:cxnLst>
    <dgm:cxn modelId="{572E0408-6A5D-44F3-A807-FEB95A98A233}" srcId="{F032082E-94A6-4AC9-BE08-E50AD908E940}" destId="{69AC8268-2D20-4EFC-8623-466A199DD6E8}" srcOrd="1" destOrd="0" parTransId="{72A2230E-B2A1-438A-BE5C-7D481B0A5C3B}" sibTransId="{717C7CF8-63B0-474C-8026-2630C84C93AE}"/>
    <dgm:cxn modelId="{E4E516CC-6246-433D-A5C0-C469134AA4CF}" type="presOf" srcId="{717C7CF8-63B0-474C-8026-2630C84C93AE}" destId="{A71B745C-D13C-46E1-B249-A6E51999A577}" srcOrd="0" destOrd="0" presId="urn:microsoft.com/office/officeart/2005/8/layout/process1"/>
    <dgm:cxn modelId="{C41BA936-4CB7-4A76-8B17-2E4C640B4FAD}" type="presOf" srcId="{69AC8268-2D20-4EFC-8623-466A199DD6E8}" destId="{70BE9AB0-6BE3-436A-9BEA-42EA42FCD98B}" srcOrd="0" destOrd="0" presId="urn:microsoft.com/office/officeart/2005/8/layout/process1"/>
    <dgm:cxn modelId="{7B194F0E-9622-44C4-9AA5-B0A74F983C7B}" type="presOf" srcId="{98C376DA-014B-42CD-A0F8-B5BFD0F31B40}" destId="{322EE4B5-CA73-4E8F-8C43-5658384EC81C}" srcOrd="0" destOrd="0" presId="urn:microsoft.com/office/officeart/2005/8/layout/process1"/>
    <dgm:cxn modelId="{59799FDC-9FA5-45AB-9BE7-B0913B1D85F6}" type="presOf" srcId="{5F788484-B89A-4CE5-B1EF-376C44B6867B}" destId="{F9A15166-093F-49F1-BFF9-83951696854B}" srcOrd="0" destOrd="0" presId="urn:microsoft.com/office/officeart/2005/8/layout/process1"/>
    <dgm:cxn modelId="{0771FEF4-44BF-406D-BE72-5575C792F19A}" type="presOf" srcId="{98C376DA-014B-42CD-A0F8-B5BFD0F31B40}" destId="{56DFEECF-77CE-4C71-AF27-75438833ACBA}" srcOrd="1" destOrd="0" presId="urn:microsoft.com/office/officeart/2005/8/layout/process1"/>
    <dgm:cxn modelId="{5D7D2E03-5A78-48C4-AAEB-56449D950B04}" type="presOf" srcId="{85DCDB47-249C-4B1D-A278-8D9890052737}" destId="{905822E4-2249-4036-BEDF-7AD164E6291E}" srcOrd="0" destOrd="0" presId="urn:microsoft.com/office/officeart/2005/8/layout/process1"/>
    <dgm:cxn modelId="{AC157570-7FAC-42D4-9DDA-F0F9690354DF}" type="presOf" srcId="{717C7CF8-63B0-474C-8026-2630C84C93AE}" destId="{EFE97344-BAA0-4F13-AF92-B81F5E2FD790}" srcOrd="1" destOrd="0" presId="urn:microsoft.com/office/officeart/2005/8/layout/process1"/>
    <dgm:cxn modelId="{091E2A6B-876A-432B-A9F0-82073C2B495C}" type="presOf" srcId="{F032082E-94A6-4AC9-BE08-E50AD908E940}" destId="{950F4505-CD35-4940-988D-F648FEAAFD07}" srcOrd="0" destOrd="0" presId="urn:microsoft.com/office/officeart/2005/8/layout/process1"/>
    <dgm:cxn modelId="{37DA9428-8D86-4CDF-8AB7-96976C8BFFCD}" srcId="{F032082E-94A6-4AC9-BE08-E50AD908E940}" destId="{5F788484-B89A-4CE5-B1EF-376C44B6867B}" srcOrd="2" destOrd="0" parTransId="{57D1ECBD-144D-420A-8773-4B7DD557486C}" sibTransId="{FBA2DE17-D806-40D7-9CAC-7DFDA326F5ED}"/>
    <dgm:cxn modelId="{D8C04813-2922-4DCF-B453-F52BFC332693}" srcId="{F032082E-94A6-4AC9-BE08-E50AD908E940}" destId="{85DCDB47-249C-4B1D-A278-8D9890052737}" srcOrd="0" destOrd="0" parTransId="{F39CE41C-28E7-41DF-8917-8CE05D7EE3D1}" sibTransId="{98C376DA-014B-42CD-A0F8-B5BFD0F31B40}"/>
    <dgm:cxn modelId="{48723538-CDBC-47E1-BCE7-537125B00EB4}" type="presParOf" srcId="{950F4505-CD35-4940-988D-F648FEAAFD07}" destId="{905822E4-2249-4036-BEDF-7AD164E6291E}" srcOrd="0" destOrd="0" presId="urn:microsoft.com/office/officeart/2005/8/layout/process1"/>
    <dgm:cxn modelId="{6CE66172-0EEF-4447-911F-83410AEEFED9}" type="presParOf" srcId="{950F4505-CD35-4940-988D-F648FEAAFD07}" destId="{322EE4B5-CA73-4E8F-8C43-5658384EC81C}" srcOrd="1" destOrd="0" presId="urn:microsoft.com/office/officeart/2005/8/layout/process1"/>
    <dgm:cxn modelId="{1F8EC261-BC9E-4E25-BE8F-A7127557DA33}" type="presParOf" srcId="{322EE4B5-CA73-4E8F-8C43-5658384EC81C}" destId="{56DFEECF-77CE-4C71-AF27-75438833ACBA}" srcOrd="0" destOrd="0" presId="urn:microsoft.com/office/officeart/2005/8/layout/process1"/>
    <dgm:cxn modelId="{604D7AAF-6506-43F3-8EDA-9E60935186F4}" type="presParOf" srcId="{950F4505-CD35-4940-988D-F648FEAAFD07}" destId="{70BE9AB0-6BE3-436A-9BEA-42EA42FCD98B}" srcOrd="2" destOrd="0" presId="urn:microsoft.com/office/officeart/2005/8/layout/process1"/>
    <dgm:cxn modelId="{1EF75647-2469-4BA4-B5EA-CC5EFE47F0CB}" type="presParOf" srcId="{950F4505-CD35-4940-988D-F648FEAAFD07}" destId="{A71B745C-D13C-46E1-B249-A6E51999A577}" srcOrd="3" destOrd="0" presId="urn:microsoft.com/office/officeart/2005/8/layout/process1"/>
    <dgm:cxn modelId="{C930C442-7DEA-4E3B-9637-57F240117CED}" type="presParOf" srcId="{A71B745C-D13C-46E1-B249-A6E51999A577}" destId="{EFE97344-BAA0-4F13-AF92-B81F5E2FD790}" srcOrd="0" destOrd="0" presId="urn:microsoft.com/office/officeart/2005/8/layout/process1"/>
    <dgm:cxn modelId="{CBE9DF08-4131-404E-AD0D-8EC1AFCEB022}" type="presParOf" srcId="{950F4505-CD35-4940-988D-F648FEAAFD07}" destId="{F9A15166-093F-49F1-BFF9-83951696854B}" srcOrd="4" destOrd="0" presId="urn:microsoft.com/office/officeart/2005/8/layout/process1"/>
  </dgm:cxnLst>
  <dgm:bg/>
  <dgm:whole/>
</dgm:dataModel>
</file>

<file path=ppt/diagrams/data19.xml><?xml version="1.0" encoding="utf-8"?>
<dgm:dataModel xmlns:dgm="http://schemas.openxmlformats.org/drawingml/2006/diagram" xmlns:a="http://schemas.openxmlformats.org/drawingml/2006/main">
  <dgm:ptLst>
    <dgm:pt modelId="{D9994840-F42C-46EC-9FE9-A2C58F858F21}" type="doc">
      <dgm:prSet loTypeId="urn:microsoft.com/office/officeart/2005/8/layout/hProcess11" loCatId="process" qsTypeId="urn:microsoft.com/office/officeart/2005/8/quickstyle/simple3" qsCatId="simple" csTypeId="urn:microsoft.com/office/officeart/2005/8/colors/colorful2" csCatId="colorful" phldr="1"/>
      <dgm:spPr/>
      <dgm:t>
        <a:bodyPr/>
        <a:lstStyle/>
        <a:p>
          <a:endParaRPr lang="en-US"/>
        </a:p>
      </dgm:t>
    </dgm:pt>
    <dgm:pt modelId="{E9E2BD3C-D848-4B13-A5FB-1638A6D0FAA3}">
      <dgm:prSet/>
      <dgm:spPr/>
      <dgm:t>
        <a:bodyPr/>
        <a:lstStyle/>
        <a:p>
          <a:pPr algn="l" rtl="0"/>
          <a:r>
            <a:rPr lang="en-AU" dirty="0" smtClean="0"/>
            <a:t>Failures of aesthetic veneers occur because of breakage, discoloration, or wear. Consideration should be given to conservative repairs of veneers if the examination reveals that the remaining tooth and restoration are sound. </a:t>
          </a:r>
          <a:endParaRPr lang="en-AU" dirty="0"/>
        </a:p>
      </dgm:t>
    </dgm:pt>
    <dgm:pt modelId="{EE822C68-A726-46E1-BE0D-DF135FD7D17B}" type="parTrans" cxnId="{5AB5340E-A2BE-4815-AF1B-1875BD20FE8D}">
      <dgm:prSet/>
      <dgm:spPr/>
      <dgm:t>
        <a:bodyPr/>
        <a:lstStyle/>
        <a:p>
          <a:endParaRPr lang="en-US"/>
        </a:p>
      </dgm:t>
    </dgm:pt>
    <dgm:pt modelId="{36C0584B-9D47-4259-948D-73EDC08B7465}" type="sibTrans" cxnId="{5AB5340E-A2BE-4815-AF1B-1875BD20FE8D}">
      <dgm:prSet/>
      <dgm:spPr/>
      <dgm:t>
        <a:bodyPr/>
        <a:lstStyle/>
        <a:p>
          <a:endParaRPr lang="en-US"/>
        </a:p>
      </dgm:t>
    </dgm:pt>
    <dgm:pt modelId="{C02B3237-29D0-40CD-8D69-72B55F69B76C}">
      <dgm:prSet custT="1"/>
      <dgm:spPr/>
      <dgm:t>
        <a:bodyPr/>
        <a:lstStyle/>
        <a:p>
          <a:pPr algn="l" rtl="0"/>
          <a:r>
            <a:rPr lang="en-AU" sz="1800" dirty="0" smtClean="0"/>
            <a:t>To repair porcelain veneers, a hydrofluoric acid gel, suitable for intraoral use (but only with a rubber dam in place), must be used to etch the fractured porcelain. </a:t>
          </a:r>
          <a:endParaRPr lang="en-AU" sz="1800" dirty="0"/>
        </a:p>
      </dgm:t>
    </dgm:pt>
    <dgm:pt modelId="{54849264-0302-429B-AA30-8AA719F772FF}" type="parTrans" cxnId="{2B06C3BC-57A9-460C-BEF9-D7C94D9968EB}">
      <dgm:prSet/>
      <dgm:spPr/>
      <dgm:t>
        <a:bodyPr/>
        <a:lstStyle/>
        <a:p>
          <a:endParaRPr lang="en-US"/>
        </a:p>
      </dgm:t>
    </dgm:pt>
    <dgm:pt modelId="{A7BB40F1-9CA6-4063-ADFA-8DAA76CB7B46}" type="sibTrans" cxnId="{2B06C3BC-57A9-460C-BEF9-D7C94D9968EB}">
      <dgm:prSet/>
      <dgm:spPr/>
      <dgm:t>
        <a:bodyPr/>
        <a:lstStyle/>
        <a:p>
          <a:endParaRPr lang="en-US"/>
        </a:p>
      </dgm:t>
    </dgm:pt>
    <dgm:pt modelId="{74C66C1C-56ED-45F9-A9E6-093B878CCA0A}">
      <dgm:prSet custT="1"/>
      <dgm:spPr/>
      <dgm:t>
        <a:bodyPr/>
        <a:lstStyle/>
        <a:p>
          <a:pPr algn="l" rtl="0"/>
          <a:r>
            <a:rPr lang="en-AU" sz="1800" dirty="0" smtClean="0"/>
            <a:t>Hydrofluoric acid gels are available in approximately 10% buffered concentrations that can be used for intraoral porcelain repairs if proper isolation with a rubber dam is used</a:t>
          </a:r>
          <a:r>
            <a:rPr lang="en-AU" sz="1600" dirty="0" smtClean="0"/>
            <a:t>.</a:t>
          </a:r>
          <a:endParaRPr lang="en-AU" sz="1600" dirty="0"/>
        </a:p>
      </dgm:t>
    </dgm:pt>
    <dgm:pt modelId="{B29B3A55-FB29-4717-88CA-A2FBB18DF8A4}" type="parTrans" cxnId="{E36C70D6-1F64-4633-89D2-C5FDD835FA74}">
      <dgm:prSet/>
      <dgm:spPr/>
      <dgm:t>
        <a:bodyPr/>
        <a:lstStyle/>
        <a:p>
          <a:endParaRPr lang="en-US"/>
        </a:p>
      </dgm:t>
    </dgm:pt>
    <dgm:pt modelId="{024FC7EB-39B9-4ED9-AE35-40C19160A1EE}" type="sibTrans" cxnId="{E36C70D6-1F64-4633-89D2-C5FDD835FA74}">
      <dgm:prSet/>
      <dgm:spPr/>
      <dgm:t>
        <a:bodyPr/>
        <a:lstStyle/>
        <a:p>
          <a:endParaRPr lang="en-US"/>
        </a:p>
      </dgm:t>
    </dgm:pt>
    <dgm:pt modelId="{963CD3ED-D3E5-49B8-A95B-2E583DD881A9}" type="pres">
      <dgm:prSet presAssocID="{D9994840-F42C-46EC-9FE9-A2C58F858F21}" presName="Name0" presStyleCnt="0">
        <dgm:presLayoutVars>
          <dgm:dir/>
          <dgm:resizeHandles val="exact"/>
        </dgm:presLayoutVars>
      </dgm:prSet>
      <dgm:spPr/>
      <dgm:t>
        <a:bodyPr/>
        <a:lstStyle/>
        <a:p>
          <a:endParaRPr lang="en-US"/>
        </a:p>
      </dgm:t>
    </dgm:pt>
    <dgm:pt modelId="{07E1531B-6F64-4424-9F48-5B8134D099E0}" type="pres">
      <dgm:prSet presAssocID="{D9994840-F42C-46EC-9FE9-A2C58F858F21}" presName="arrow" presStyleLbl="bgShp" presStyleIdx="0" presStyleCnt="1"/>
      <dgm:spPr/>
    </dgm:pt>
    <dgm:pt modelId="{42BCB2EF-0DA2-487A-9C39-45B0B48FE21B}" type="pres">
      <dgm:prSet presAssocID="{D9994840-F42C-46EC-9FE9-A2C58F858F21}" presName="points" presStyleCnt="0"/>
      <dgm:spPr/>
    </dgm:pt>
    <dgm:pt modelId="{9402E198-07DE-419E-9B6E-BBFE835A4FF5}" type="pres">
      <dgm:prSet presAssocID="{E9E2BD3C-D848-4B13-A5FB-1638A6D0FAA3}" presName="compositeA" presStyleCnt="0"/>
      <dgm:spPr/>
    </dgm:pt>
    <dgm:pt modelId="{851E1BF3-FA07-4460-97BB-4828E73C17E4}" type="pres">
      <dgm:prSet presAssocID="{E9E2BD3C-D848-4B13-A5FB-1638A6D0FAA3}" presName="textA" presStyleLbl="revTx" presStyleIdx="0" presStyleCnt="3" custScaleX="157580">
        <dgm:presLayoutVars>
          <dgm:bulletEnabled val="1"/>
        </dgm:presLayoutVars>
      </dgm:prSet>
      <dgm:spPr/>
      <dgm:t>
        <a:bodyPr/>
        <a:lstStyle/>
        <a:p>
          <a:endParaRPr lang="en-US"/>
        </a:p>
      </dgm:t>
    </dgm:pt>
    <dgm:pt modelId="{544552DC-2558-4D83-A652-49B82976A115}" type="pres">
      <dgm:prSet presAssocID="{E9E2BD3C-D848-4B13-A5FB-1638A6D0FAA3}" presName="circleA" presStyleLbl="node1" presStyleIdx="0" presStyleCnt="3"/>
      <dgm:spPr/>
    </dgm:pt>
    <dgm:pt modelId="{E8D977D4-07A8-4D97-9D84-514B32235D73}" type="pres">
      <dgm:prSet presAssocID="{E9E2BD3C-D848-4B13-A5FB-1638A6D0FAA3}" presName="spaceA" presStyleCnt="0"/>
      <dgm:spPr/>
    </dgm:pt>
    <dgm:pt modelId="{DB35A36E-E167-48D7-A7A2-AF6A59A5E0B7}" type="pres">
      <dgm:prSet presAssocID="{36C0584B-9D47-4259-948D-73EDC08B7465}" presName="space" presStyleCnt="0"/>
      <dgm:spPr/>
    </dgm:pt>
    <dgm:pt modelId="{2B7D55ED-596B-4417-8371-E6C2E8748DCD}" type="pres">
      <dgm:prSet presAssocID="{C02B3237-29D0-40CD-8D69-72B55F69B76C}" presName="compositeB" presStyleCnt="0"/>
      <dgm:spPr/>
    </dgm:pt>
    <dgm:pt modelId="{438B3379-380C-4A04-BC68-3A97B9AC7DE5}" type="pres">
      <dgm:prSet presAssocID="{C02B3237-29D0-40CD-8D69-72B55F69B76C}" presName="textB" presStyleLbl="revTx" presStyleIdx="1" presStyleCnt="3" custScaleX="123996">
        <dgm:presLayoutVars>
          <dgm:bulletEnabled val="1"/>
        </dgm:presLayoutVars>
      </dgm:prSet>
      <dgm:spPr/>
      <dgm:t>
        <a:bodyPr/>
        <a:lstStyle/>
        <a:p>
          <a:endParaRPr lang="en-US"/>
        </a:p>
      </dgm:t>
    </dgm:pt>
    <dgm:pt modelId="{A29B8590-D9B9-47C3-BA60-BAE2342B02D0}" type="pres">
      <dgm:prSet presAssocID="{C02B3237-29D0-40CD-8D69-72B55F69B76C}" presName="circleB" presStyleLbl="node1" presStyleIdx="1" presStyleCnt="3"/>
      <dgm:spPr/>
    </dgm:pt>
    <dgm:pt modelId="{E8108646-F88D-4EB5-B71B-69C0FF8BA309}" type="pres">
      <dgm:prSet presAssocID="{C02B3237-29D0-40CD-8D69-72B55F69B76C}" presName="spaceB" presStyleCnt="0"/>
      <dgm:spPr/>
    </dgm:pt>
    <dgm:pt modelId="{1695F924-EF8D-471F-B2AC-B59D4D20CED5}" type="pres">
      <dgm:prSet presAssocID="{A7BB40F1-9CA6-4063-ADFA-8DAA76CB7B46}" presName="space" presStyleCnt="0"/>
      <dgm:spPr/>
    </dgm:pt>
    <dgm:pt modelId="{1257EA20-A247-42DE-B098-16A0D7074847}" type="pres">
      <dgm:prSet presAssocID="{74C66C1C-56ED-45F9-A9E6-093B878CCA0A}" presName="compositeA" presStyleCnt="0"/>
      <dgm:spPr/>
    </dgm:pt>
    <dgm:pt modelId="{F4A6CE35-B68C-4FCC-AE3D-268A43576D30}" type="pres">
      <dgm:prSet presAssocID="{74C66C1C-56ED-45F9-A9E6-093B878CCA0A}" presName="textA" presStyleLbl="revTx" presStyleIdx="2" presStyleCnt="3" custScaleX="126644">
        <dgm:presLayoutVars>
          <dgm:bulletEnabled val="1"/>
        </dgm:presLayoutVars>
      </dgm:prSet>
      <dgm:spPr/>
      <dgm:t>
        <a:bodyPr/>
        <a:lstStyle/>
        <a:p>
          <a:endParaRPr lang="en-US"/>
        </a:p>
      </dgm:t>
    </dgm:pt>
    <dgm:pt modelId="{BB5B4359-52B8-4679-B615-E723523F796A}" type="pres">
      <dgm:prSet presAssocID="{74C66C1C-56ED-45F9-A9E6-093B878CCA0A}" presName="circleA" presStyleLbl="node1" presStyleIdx="2" presStyleCnt="3"/>
      <dgm:spPr/>
    </dgm:pt>
    <dgm:pt modelId="{40BD8B15-506A-4E48-A919-D36B406E11EB}" type="pres">
      <dgm:prSet presAssocID="{74C66C1C-56ED-45F9-A9E6-093B878CCA0A}" presName="spaceA" presStyleCnt="0"/>
      <dgm:spPr/>
    </dgm:pt>
  </dgm:ptLst>
  <dgm:cxnLst>
    <dgm:cxn modelId="{27436A78-F0E9-4229-8D6C-EE2AC4C86A9F}" type="presOf" srcId="{C02B3237-29D0-40CD-8D69-72B55F69B76C}" destId="{438B3379-380C-4A04-BC68-3A97B9AC7DE5}" srcOrd="0" destOrd="0" presId="urn:microsoft.com/office/officeart/2005/8/layout/hProcess11"/>
    <dgm:cxn modelId="{C456F92D-15E4-4C45-A44F-34417CBC06FA}" type="presOf" srcId="{74C66C1C-56ED-45F9-A9E6-093B878CCA0A}" destId="{F4A6CE35-B68C-4FCC-AE3D-268A43576D30}" srcOrd="0" destOrd="0" presId="urn:microsoft.com/office/officeart/2005/8/layout/hProcess11"/>
    <dgm:cxn modelId="{2B06C3BC-57A9-460C-BEF9-D7C94D9968EB}" srcId="{D9994840-F42C-46EC-9FE9-A2C58F858F21}" destId="{C02B3237-29D0-40CD-8D69-72B55F69B76C}" srcOrd="1" destOrd="0" parTransId="{54849264-0302-429B-AA30-8AA719F772FF}" sibTransId="{A7BB40F1-9CA6-4063-ADFA-8DAA76CB7B46}"/>
    <dgm:cxn modelId="{47431CAB-B3C2-4DAF-AE15-52E719F00F9E}" type="presOf" srcId="{D9994840-F42C-46EC-9FE9-A2C58F858F21}" destId="{963CD3ED-D3E5-49B8-A95B-2E583DD881A9}" srcOrd="0" destOrd="0" presId="urn:microsoft.com/office/officeart/2005/8/layout/hProcess11"/>
    <dgm:cxn modelId="{E36C70D6-1F64-4633-89D2-C5FDD835FA74}" srcId="{D9994840-F42C-46EC-9FE9-A2C58F858F21}" destId="{74C66C1C-56ED-45F9-A9E6-093B878CCA0A}" srcOrd="2" destOrd="0" parTransId="{B29B3A55-FB29-4717-88CA-A2FBB18DF8A4}" sibTransId="{024FC7EB-39B9-4ED9-AE35-40C19160A1EE}"/>
    <dgm:cxn modelId="{C63E161B-07D6-4E59-B482-F5BA09FCF653}" type="presOf" srcId="{E9E2BD3C-D848-4B13-A5FB-1638A6D0FAA3}" destId="{851E1BF3-FA07-4460-97BB-4828E73C17E4}" srcOrd="0" destOrd="0" presId="urn:microsoft.com/office/officeart/2005/8/layout/hProcess11"/>
    <dgm:cxn modelId="{5AB5340E-A2BE-4815-AF1B-1875BD20FE8D}" srcId="{D9994840-F42C-46EC-9FE9-A2C58F858F21}" destId="{E9E2BD3C-D848-4B13-A5FB-1638A6D0FAA3}" srcOrd="0" destOrd="0" parTransId="{EE822C68-A726-46E1-BE0D-DF135FD7D17B}" sibTransId="{36C0584B-9D47-4259-948D-73EDC08B7465}"/>
    <dgm:cxn modelId="{542840BF-5CF9-4EA0-8695-6E9972CFACD3}" type="presParOf" srcId="{963CD3ED-D3E5-49B8-A95B-2E583DD881A9}" destId="{07E1531B-6F64-4424-9F48-5B8134D099E0}" srcOrd="0" destOrd="0" presId="urn:microsoft.com/office/officeart/2005/8/layout/hProcess11"/>
    <dgm:cxn modelId="{8AC87A02-5B0C-48C6-95BE-C5286982B327}" type="presParOf" srcId="{963CD3ED-D3E5-49B8-A95B-2E583DD881A9}" destId="{42BCB2EF-0DA2-487A-9C39-45B0B48FE21B}" srcOrd="1" destOrd="0" presId="urn:microsoft.com/office/officeart/2005/8/layout/hProcess11"/>
    <dgm:cxn modelId="{8CACBEF1-5712-4FD4-8DC2-CFEB341234CC}" type="presParOf" srcId="{42BCB2EF-0DA2-487A-9C39-45B0B48FE21B}" destId="{9402E198-07DE-419E-9B6E-BBFE835A4FF5}" srcOrd="0" destOrd="0" presId="urn:microsoft.com/office/officeart/2005/8/layout/hProcess11"/>
    <dgm:cxn modelId="{17994E5D-348D-46B7-8F1A-C600DFD185B8}" type="presParOf" srcId="{9402E198-07DE-419E-9B6E-BBFE835A4FF5}" destId="{851E1BF3-FA07-4460-97BB-4828E73C17E4}" srcOrd="0" destOrd="0" presId="urn:microsoft.com/office/officeart/2005/8/layout/hProcess11"/>
    <dgm:cxn modelId="{3D1B984E-DD77-431B-940C-E277FA3CB29F}" type="presParOf" srcId="{9402E198-07DE-419E-9B6E-BBFE835A4FF5}" destId="{544552DC-2558-4D83-A652-49B82976A115}" srcOrd="1" destOrd="0" presId="urn:microsoft.com/office/officeart/2005/8/layout/hProcess11"/>
    <dgm:cxn modelId="{EC3B24A1-1C2D-4809-99DB-D727719F8309}" type="presParOf" srcId="{9402E198-07DE-419E-9B6E-BBFE835A4FF5}" destId="{E8D977D4-07A8-4D97-9D84-514B32235D73}" srcOrd="2" destOrd="0" presId="urn:microsoft.com/office/officeart/2005/8/layout/hProcess11"/>
    <dgm:cxn modelId="{DB8100C5-F8BE-42ED-AD75-6064128E6E79}" type="presParOf" srcId="{42BCB2EF-0DA2-487A-9C39-45B0B48FE21B}" destId="{DB35A36E-E167-48D7-A7A2-AF6A59A5E0B7}" srcOrd="1" destOrd="0" presId="urn:microsoft.com/office/officeart/2005/8/layout/hProcess11"/>
    <dgm:cxn modelId="{F625AB82-A508-46B8-A70E-01295935A3B9}" type="presParOf" srcId="{42BCB2EF-0DA2-487A-9C39-45B0B48FE21B}" destId="{2B7D55ED-596B-4417-8371-E6C2E8748DCD}" srcOrd="2" destOrd="0" presId="urn:microsoft.com/office/officeart/2005/8/layout/hProcess11"/>
    <dgm:cxn modelId="{3F020D84-7425-4163-97E8-656EF921BA91}" type="presParOf" srcId="{2B7D55ED-596B-4417-8371-E6C2E8748DCD}" destId="{438B3379-380C-4A04-BC68-3A97B9AC7DE5}" srcOrd="0" destOrd="0" presId="urn:microsoft.com/office/officeart/2005/8/layout/hProcess11"/>
    <dgm:cxn modelId="{7B175109-7CF6-4B7E-9ED1-6C3A96E40255}" type="presParOf" srcId="{2B7D55ED-596B-4417-8371-E6C2E8748DCD}" destId="{A29B8590-D9B9-47C3-BA60-BAE2342B02D0}" srcOrd="1" destOrd="0" presId="urn:microsoft.com/office/officeart/2005/8/layout/hProcess11"/>
    <dgm:cxn modelId="{F0AA850F-D604-4E27-946C-60F2FAF035CB}" type="presParOf" srcId="{2B7D55ED-596B-4417-8371-E6C2E8748DCD}" destId="{E8108646-F88D-4EB5-B71B-69C0FF8BA309}" srcOrd="2" destOrd="0" presId="urn:microsoft.com/office/officeart/2005/8/layout/hProcess11"/>
    <dgm:cxn modelId="{C8995906-6C33-4F43-B29A-BA5BAC4F9E43}" type="presParOf" srcId="{42BCB2EF-0DA2-487A-9C39-45B0B48FE21B}" destId="{1695F924-EF8D-471F-B2AC-B59D4D20CED5}" srcOrd="3" destOrd="0" presId="urn:microsoft.com/office/officeart/2005/8/layout/hProcess11"/>
    <dgm:cxn modelId="{6C7CE04B-E0D7-4D15-9498-9E9AF6D9C32F}" type="presParOf" srcId="{42BCB2EF-0DA2-487A-9C39-45B0B48FE21B}" destId="{1257EA20-A247-42DE-B098-16A0D7074847}" srcOrd="4" destOrd="0" presId="urn:microsoft.com/office/officeart/2005/8/layout/hProcess11"/>
    <dgm:cxn modelId="{6C455509-419F-4264-8651-63D07B9BA9FE}" type="presParOf" srcId="{1257EA20-A247-42DE-B098-16A0D7074847}" destId="{F4A6CE35-B68C-4FCC-AE3D-268A43576D30}" srcOrd="0" destOrd="0" presId="urn:microsoft.com/office/officeart/2005/8/layout/hProcess11"/>
    <dgm:cxn modelId="{690A1364-61F8-4CD6-B1B0-837D82D50BD8}" type="presParOf" srcId="{1257EA20-A247-42DE-B098-16A0D7074847}" destId="{BB5B4359-52B8-4679-B615-E723523F796A}" srcOrd="1" destOrd="0" presId="urn:microsoft.com/office/officeart/2005/8/layout/hProcess11"/>
    <dgm:cxn modelId="{E6F3D46B-3CDA-4F17-9414-A7524489A1B8}" type="presParOf" srcId="{1257EA20-A247-42DE-B098-16A0D7074847}" destId="{40BD8B15-506A-4E48-A919-D36B406E11EB}" srcOrd="2" destOrd="0" presId="urn:microsoft.com/office/officeart/2005/8/layout/hProcess11"/>
  </dgm:cxnLst>
  <dgm:bg/>
  <dgm:whole/>
</dgm:dataModel>
</file>

<file path=ppt/diagrams/data2.xml><?xml version="1.0" encoding="utf-8"?>
<dgm:dataModel xmlns:dgm="http://schemas.openxmlformats.org/drawingml/2006/diagram" xmlns:a="http://schemas.openxmlformats.org/drawingml/2006/main">
  <dgm:ptLst>
    <dgm:pt modelId="{DEAA782F-16B0-462C-A54E-C71EDCD5B41B}" type="doc">
      <dgm:prSet loTypeId="urn:microsoft.com/office/officeart/2005/8/layout/hProcess9" loCatId="process" qsTypeId="urn:microsoft.com/office/officeart/2005/8/quickstyle/simple3" qsCatId="simple" csTypeId="urn:microsoft.com/office/officeart/2005/8/colors/colorful3" csCatId="colorful" phldr="1"/>
      <dgm:spPr/>
      <dgm:t>
        <a:bodyPr/>
        <a:lstStyle/>
        <a:p>
          <a:endParaRPr lang="en-US"/>
        </a:p>
      </dgm:t>
    </dgm:pt>
    <dgm:pt modelId="{159AFD71-C4FA-4A64-9395-0871F1275B74}">
      <dgm:prSet/>
      <dgm:spPr/>
      <dgm:t>
        <a:bodyPr/>
        <a:lstStyle/>
        <a:p>
          <a:pPr algn="l" rtl="0"/>
          <a:r>
            <a:rPr lang="en-US" dirty="0" smtClean="0"/>
            <a:t>Treatment is used to improve the appearance of a tooth, which may have been discolored/ damaged by decay / an accident.</a:t>
          </a:r>
          <a:endParaRPr lang="en-US" dirty="0"/>
        </a:p>
      </dgm:t>
    </dgm:pt>
    <dgm:pt modelId="{E2921FF0-375D-4A96-A7D6-38D94A9ED844}" type="parTrans" cxnId="{1766179E-4BD2-4417-AC04-EA67884B79ED}">
      <dgm:prSet/>
      <dgm:spPr/>
      <dgm:t>
        <a:bodyPr/>
        <a:lstStyle/>
        <a:p>
          <a:endParaRPr lang="en-US"/>
        </a:p>
      </dgm:t>
    </dgm:pt>
    <dgm:pt modelId="{097AD4EC-87AC-458A-BD0C-0401CA0EC187}" type="sibTrans" cxnId="{1766179E-4BD2-4417-AC04-EA67884B79ED}">
      <dgm:prSet/>
      <dgm:spPr/>
      <dgm:t>
        <a:bodyPr/>
        <a:lstStyle/>
        <a:p>
          <a:endParaRPr lang="en-US"/>
        </a:p>
      </dgm:t>
    </dgm:pt>
    <dgm:pt modelId="{88B572E1-320E-4C2B-816F-4A7338B75C7B}">
      <dgm:prSet/>
      <dgm:spPr/>
      <dgm:t>
        <a:bodyPr/>
        <a:lstStyle/>
        <a:p>
          <a:pPr algn="l" rtl="0"/>
          <a:r>
            <a:rPr lang="en-US" dirty="0" smtClean="0"/>
            <a:t>The process of applying a thin porcelain or composite resin veneer to a tooth is called </a:t>
          </a:r>
          <a:r>
            <a:rPr lang="en-US" b="1" dirty="0" smtClean="0"/>
            <a:t>LAMINATINIG</a:t>
          </a:r>
          <a:endParaRPr lang="en-US" b="1" dirty="0"/>
        </a:p>
      </dgm:t>
    </dgm:pt>
    <dgm:pt modelId="{BB846327-9861-46C7-B866-1439C1B09C65}" type="parTrans" cxnId="{37FC73E1-F459-493F-B0B7-8AA683DA3030}">
      <dgm:prSet/>
      <dgm:spPr/>
      <dgm:t>
        <a:bodyPr/>
        <a:lstStyle/>
        <a:p>
          <a:endParaRPr lang="en-US"/>
        </a:p>
      </dgm:t>
    </dgm:pt>
    <dgm:pt modelId="{77A0B73A-9012-40D7-86A2-A3A2EA740E35}" type="sibTrans" cxnId="{37FC73E1-F459-493F-B0B7-8AA683DA3030}">
      <dgm:prSet/>
      <dgm:spPr/>
      <dgm:t>
        <a:bodyPr/>
        <a:lstStyle/>
        <a:p>
          <a:endParaRPr lang="en-US"/>
        </a:p>
      </dgm:t>
    </dgm:pt>
    <dgm:pt modelId="{5BDA738A-0B82-436E-BCAF-B27FE4F60A9E}">
      <dgm:prSet/>
      <dgm:spPr/>
      <dgm:t>
        <a:bodyPr/>
        <a:lstStyle/>
        <a:p>
          <a:pPr algn="l" rtl="0"/>
          <a:r>
            <a:rPr lang="en-US" dirty="0" smtClean="0"/>
            <a:t>Veneers could be fabricated from composite or ceramic. </a:t>
          </a:r>
          <a:endParaRPr lang="en-US" dirty="0"/>
        </a:p>
      </dgm:t>
    </dgm:pt>
    <dgm:pt modelId="{EA749C45-F16F-455C-A8C5-2B6AFC02C673}" type="parTrans" cxnId="{ECFBF576-9A13-4239-A3B4-619AE158126C}">
      <dgm:prSet/>
      <dgm:spPr/>
      <dgm:t>
        <a:bodyPr/>
        <a:lstStyle/>
        <a:p>
          <a:endParaRPr lang="en-US"/>
        </a:p>
      </dgm:t>
    </dgm:pt>
    <dgm:pt modelId="{56E563A6-B025-49CB-B945-6C805473FC55}" type="sibTrans" cxnId="{ECFBF576-9A13-4239-A3B4-619AE158126C}">
      <dgm:prSet/>
      <dgm:spPr/>
      <dgm:t>
        <a:bodyPr/>
        <a:lstStyle/>
        <a:p>
          <a:endParaRPr lang="en-US"/>
        </a:p>
      </dgm:t>
    </dgm:pt>
    <dgm:pt modelId="{5389DD9C-FE89-41BE-88BD-32D51040C5B2}">
      <dgm:prSet/>
      <dgm:spPr/>
      <dgm:t>
        <a:bodyPr/>
        <a:lstStyle/>
        <a:p>
          <a:pPr algn="l" rtl="0"/>
          <a:r>
            <a:rPr lang="en-US" dirty="0" smtClean="0"/>
            <a:t>They could be direct or indirect.</a:t>
          </a:r>
          <a:endParaRPr lang="en-US" dirty="0"/>
        </a:p>
      </dgm:t>
    </dgm:pt>
    <dgm:pt modelId="{4ABFE66C-114E-4B7A-93AF-C1AE04DB6173}" type="parTrans" cxnId="{AC3634B6-706C-4EBD-A305-4439978030A9}">
      <dgm:prSet/>
      <dgm:spPr/>
    </dgm:pt>
    <dgm:pt modelId="{E97607D3-B527-47F6-8174-68C1166858E0}" type="sibTrans" cxnId="{AC3634B6-706C-4EBD-A305-4439978030A9}">
      <dgm:prSet/>
      <dgm:spPr/>
    </dgm:pt>
    <dgm:pt modelId="{E20B82D4-899F-4675-8759-D115DF506117}" type="pres">
      <dgm:prSet presAssocID="{DEAA782F-16B0-462C-A54E-C71EDCD5B41B}" presName="CompostProcess" presStyleCnt="0">
        <dgm:presLayoutVars>
          <dgm:dir/>
          <dgm:resizeHandles val="exact"/>
        </dgm:presLayoutVars>
      </dgm:prSet>
      <dgm:spPr/>
      <dgm:t>
        <a:bodyPr/>
        <a:lstStyle/>
        <a:p>
          <a:endParaRPr lang="en-US"/>
        </a:p>
      </dgm:t>
    </dgm:pt>
    <dgm:pt modelId="{B6367479-359A-4EC3-9E81-218D83F64491}" type="pres">
      <dgm:prSet presAssocID="{DEAA782F-16B0-462C-A54E-C71EDCD5B41B}" presName="arrow" presStyleLbl="bgShp" presStyleIdx="0" presStyleCnt="1"/>
      <dgm:spPr/>
    </dgm:pt>
    <dgm:pt modelId="{7EA8B096-9593-4BC0-9157-4FBC7FE26053}" type="pres">
      <dgm:prSet presAssocID="{DEAA782F-16B0-462C-A54E-C71EDCD5B41B}" presName="linearProcess" presStyleCnt="0"/>
      <dgm:spPr/>
    </dgm:pt>
    <dgm:pt modelId="{9489F072-F9A6-490E-8472-2C1933B8FCE0}" type="pres">
      <dgm:prSet presAssocID="{159AFD71-C4FA-4A64-9395-0871F1275B74}" presName="textNode" presStyleLbl="node1" presStyleIdx="0" presStyleCnt="4">
        <dgm:presLayoutVars>
          <dgm:bulletEnabled val="1"/>
        </dgm:presLayoutVars>
      </dgm:prSet>
      <dgm:spPr/>
      <dgm:t>
        <a:bodyPr/>
        <a:lstStyle/>
        <a:p>
          <a:endParaRPr lang="en-US"/>
        </a:p>
      </dgm:t>
    </dgm:pt>
    <dgm:pt modelId="{F5DF9514-8362-48B5-8C8E-3C9B9A602D24}" type="pres">
      <dgm:prSet presAssocID="{097AD4EC-87AC-458A-BD0C-0401CA0EC187}" presName="sibTrans" presStyleCnt="0"/>
      <dgm:spPr/>
    </dgm:pt>
    <dgm:pt modelId="{75D56150-4063-4187-96C9-14319F222448}" type="pres">
      <dgm:prSet presAssocID="{88B572E1-320E-4C2B-816F-4A7338B75C7B}" presName="textNode" presStyleLbl="node1" presStyleIdx="1" presStyleCnt="4">
        <dgm:presLayoutVars>
          <dgm:bulletEnabled val="1"/>
        </dgm:presLayoutVars>
      </dgm:prSet>
      <dgm:spPr/>
      <dgm:t>
        <a:bodyPr/>
        <a:lstStyle/>
        <a:p>
          <a:endParaRPr lang="en-US"/>
        </a:p>
      </dgm:t>
    </dgm:pt>
    <dgm:pt modelId="{5EAA2CA2-86ED-4978-B1E4-7903DA85A4CB}" type="pres">
      <dgm:prSet presAssocID="{77A0B73A-9012-40D7-86A2-A3A2EA740E35}" presName="sibTrans" presStyleCnt="0"/>
      <dgm:spPr/>
    </dgm:pt>
    <dgm:pt modelId="{E6569A3B-41A9-4497-890C-014DC4B43E81}" type="pres">
      <dgm:prSet presAssocID="{5BDA738A-0B82-436E-BCAF-B27FE4F60A9E}" presName="textNode" presStyleLbl="node1" presStyleIdx="2" presStyleCnt="4">
        <dgm:presLayoutVars>
          <dgm:bulletEnabled val="1"/>
        </dgm:presLayoutVars>
      </dgm:prSet>
      <dgm:spPr/>
      <dgm:t>
        <a:bodyPr/>
        <a:lstStyle/>
        <a:p>
          <a:endParaRPr lang="en-US"/>
        </a:p>
      </dgm:t>
    </dgm:pt>
    <dgm:pt modelId="{6E66D7BE-FE56-4115-A552-BD7B87490610}" type="pres">
      <dgm:prSet presAssocID="{56E563A6-B025-49CB-B945-6C805473FC55}" presName="sibTrans" presStyleCnt="0"/>
      <dgm:spPr/>
    </dgm:pt>
    <dgm:pt modelId="{1D42E354-AA56-43CD-AFC3-86D0A9E02E53}" type="pres">
      <dgm:prSet presAssocID="{5389DD9C-FE89-41BE-88BD-32D51040C5B2}" presName="textNode" presStyleLbl="node1" presStyleIdx="3" presStyleCnt="4">
        <dgm:presLayoutVars>
          <dgm:bulletEnabled val="1"/>
        </dgm:presLayoutVars>
      </dgm:prSet>
      <dgm:spPr/>
      <dgm:t>
        <a:bodyPr/>
        <a:lstStyle/>
        <a:p>
          <a:endParaRPr lang="en-US"/>
        </a:p>
      </dgm:t>
    </dgm:pt>
  </dgm:ptLst>
  <dgm:cxnLst>
    <dgm:cxn modelId="{6382E7E3-3428-473F-BF16-228A0754D5C3}" type="presOf" srcId="{5BDA738A-0B82-436E-BCAF-B27FE4F60A9E}" destId="{E6569A3B-41A9-4497-890C-014DC4B43E81}" srcOrd="0" destOrd="0" presId="urn:microsoft.com/office/officeart/2005/8/layout/hProcess9"/>
    <dgm:cxn modelId="{ECFBF576-9A13-4239-A3B4-619AE158126C}" srcId="{DEAA782F-16B0-462C-A54E-C71EDCD5B41B}" destId="{5BDA738A-0B82-436E-BCAF-B27FE4F60A9E}" srcOrd="2" destOrd="0" parTransId="{EA749C45-F16F-455C-A8C5-2B6AFC02C673}" sibTransId="{56E563A6-B025-49CB-B945-6C805473FC55}"/>
    <dgm:cxn modelId="{718BC795-2D7E-41EC-8D50-2A05B6503646}" type="presOf" srcId="{5389DD9C-FE89-41BE-88BD-32D51040C5B2}" destId="{1D42E354-AA56-43CD-AFC3-86D0A9E02E53}" srcOrd="0" destOrd="0" presId="urn:microsoft.com/office/officeart/2005/8/layout/hProcess9"/>
    <dgm:cxn modelId="{9B1EE490-56FC-4E56-8134-59B70ED22760}" type="presOf" srcId="{DEAA782F-16B0-462C-A54E-C71EDCD5B41B}" destId="{E20B82D4-899F-4675-8759-D115DF506117}" srcOrd="0" destOrd="0" presId="urn:microsoft.com/office/officeart/2005/8/layout/hProcess9"/>
    <dgm:cxn modelId="{AC3634B6-706C-4EBD-A305-4439978030A9}" srcId="{DEAA782F-16B0-462C-A54E-C71EDCD5B41B}" destId="{5389DD9C-FE89-41BE-88BD-32D51040C5B2}" srcOrd="3" destOrd="0" parTransId="{4ABFE66C-114E-4B7A-93AF-C1AE04DB6173}" sibTransId="{E97607D3-B527-47F6-8174-68C1166858E0}"/>
    <dgm:cxn modelId="{1766179E-4BD2-4417-AC04-EA67884B79ED}" srcId="{DEAA782F-16B0-462C-A54E-C71EDCD5B41B}" destId="{159AFD71-C4FA-4A64-9395-0871F1275B74}" srcOrd="0" destOrd="0" parTransId="{E2921FF0-375D-4A96-A7D6-38D94A9ED844}" sibTransId="{097AD4EC-87AC-458A-BD0C-0401CA0EC187}"/>
    <dgm:cxn modelId="{C54F5779-E0B7-413F-8916-AC81D1C04A35}" type="presOf" srcId="{88B572E1-320E-4C2B-816F-4A7338B75C7B}" destId="{75D56150-4063-4187-96C9-14319F222448}" srcOrd="0" destOrd="0" presId="urn:microsoft.com/office/officeart/2005/8/layout/hProcess9"/>
    <dgm:cxn modelId="{F1E08E6F-0948-4F2E-8292-DCBCF21FD104}" type="presOf" srcId="{159AFD71-C4FA-4A64-9395-0871F1275B74}" destId="{9489F072-F9A6-490E-8472-2C1933B8FCE0}" srcOrd="0" destOrd="0" presId="urn:microsoft.com/office/officeart/2005/8/layout/hProcess9"/>
    <dgm:cxn modelId="{37FC73E1-F459-493F-B0B7-8AA683DA3030}" srcId="{DEAA782F-16B0-462C-A54E-C71EDCD5B41B}" destId="{88B572E1-320E-4C2B-816F-4A7338B75C7B}" srcOrd="1" destOrd="0" parTransId="{BB846327-9861-46C7-B866-1439C1B09C65}" sibTransId="{77A0B73A-9012-40D7-86A2-A3A2EA740E35}"/>
    <dgm:cxn modelId="{6778FE8E-4497-4858-99C6-00269883ECFA}" type="presParOf" srcId="{E20B82D4-899F-4675-8759-D115DF506117}" destId="{B6367479-359A-4EC3-9E81-218D83F64491}" srcOrd="0" destOrd="0" presId="urn:microsoft.com/office/officeart/2005/8/layout/hProcess9"/>
    <dgm:cxn modelId="{6F197EE5-3927-4F0E-9714-020ECD9A9D98}" type="presParOf" srcId="{E20B82D4-899F-4675-8759-D115DF506117}" destId="{7EA8B096-9593-4BC0-9157-4FBC7FE26053}" srcOrd="1" destOrd="0" presId="urn:microsoft.com/office/officeart/2005/8/layout/hProcess9"/>
    <dgm:cxn modelId="{03460C83-2482-4ED0-B299-1D0D4F7B6599}" type="presParOf" srcId="{7EA8B096-9593-4BC0-9157-4FBC7FE26053}" destId="{9489F072-F9A6-490E-8472-2C1933B8FCE0}" srcOrd="0" destOrd="0" presId="urn:microsoft.com/office/officeart/2005/8/layout/hProcess9"/>
    <dgm:cxn modelId="{47AF9F2B-35FA-4B11-A8FD-E443627E833F}" type="presParOf" srcId="{7EA8B096-9593-4BC0-9157-4FBC7FE26053}" destId="{F5DF9514-8362-48B5-8C8E-3C9B9A602D24}" srcOrd="1" destOrd="0" presId="urn:microsoft.com/office/officeart/2005/8/layout/hProcess9"/>
    <dgm:cxn modelId="{46DB95AB-3126-4589-AAAC-C3CF8C3B3E3D}" type="presParOf" srcId="{7EA8B096-9593-4BC0-9157-4FBC7FE26053}" destId="{75D56150-4063-4187-96C9-14319F222448}" srcOrd="2" destOrd="0" presId="urn:microsoft.com/office/officeart/2005/8/layout/hProcess9"/>
    <dgm:cxn modelId="{77753A13-EA2E-44A8-8AC3-5460A413D549}" type="presParOf" srcId="{7EA8B096-9593-4BC0-9157-4FBC7FE26053}" destId="{5EAA2CA2-86ED-4978-B1E4-7903DA85A4CB}" srcOrd="3" destOrd="0" presId="urn:microsoft.com/office/officeart/2005/8/layout/hProcess9"/>
    <dgm:cxn modelId="{C720EC9B-B7A0-477C-80E3-D190A019CD0B}" type="presParOf" srcId="{7EA8B096-9593-4BC0-9157-4FBC7FE26053}" destId="{E6569A3B-41A9-4497-890C-014DC4B43E81}" srcOrd="4" destOrd="0" presId="urn:microsoft.com/office/officeart/2005/8/layout/hProcess9"/>
    <dgm:cxn modelId="{62B73949-E3A0-4AE8-A15E-C060D9AC2519}" type="presParOf" srcId="{7EA8B096-9593-4BC0-9157-4FBC7FE26053}" destId="{6E66D7BE-FE56-4115-A552-BD7B87490610}" srcOrd="5" destOrd="0" presId="urn:microsoft.com/office/officeart/2005/8/layout/hProcess9"/>
    <dgm:cxn modelId="{845F7EFA-15CE-4174-B406-4AB7BD337075}" type="presParOf" srcId="{7EA8B096-9593-4BC0-9157-4FBC7FE26053}" destId="{1D42E354-AA56-43CD-AFC3-86D0A9E02E53}" srcOrd="6" destOrd="0" presId="urn:microsoft.com/office/officeart/2005/8/layout/hProcess9"/>
  </dgm:cxnLst>
  <dgm:bg/>
  <dgm:whole/>
</dgm:dataModel>
</file>

<file path=ppt/diagrams/data20.xml><?xml version="1.0" encoding="utf-8"?>
<dgm:dataModel xmlns:dgm="http://schemas.openxmlformats.org/drawingml/2006/diagram" xmlns:a="http://schemas.openxmlformats.org/drawingml/2006/main">
  <dgm:ptLst>
    <dgm:pt modelId="{6FC040A6-3B7B-4CB5-BC3B-8928CFA0E6A7}" type="doc">
      <dgm:prSet loTypeId="urn:microsoft.com/office/officeart/2005/8/layout/vList2" loCatId="list" qsTypeId="urn:microsoft.com/office/officeart/2005/8/quickstyle/simple3" qsCatId="simple" csTypeId="urn:microsoft.com/office/officeart/2005/8/colors/accent4_3" csCatId="accent4"/>
      <dgm:spPr/>
      <dgm:t>
        <a:bodyPr/>
        <a:lstStyle/>
        <a:p>
          <a:endParaRPr lang="en-US"/>
        </a:p>
      </dgm:t>
    </dgm:pt>
    <dgm:pt modelId="{4856590D-CA6C-4051-A327-39AA11ED5929}">
      <dgm:prSet/>
      <dgm:spPr/>
      <dgm:t>
        <a:bodyPr/>
        <a:lstStyle/>
        <a:p>
          <a:pPr rtl="0"/>
          <a:r>
            <a:rPr lang="en-AU" dirty="0" smtClean="0"/>
            <a:t>Isolation of the porcelain veneer to be repaired should always be accomplished with a rubber dam to protect gingival tissue from the irritating effects of the hydrofluoric acid.</a:t>
          </a:r>
          <a:endParaRPr lang="en-US" dirty="0"/>
        </a:p>
      </dgm:t>
    </dgm:pt>
    <dgm:pt modelId="{7C13046B-69D1-4E35-A1E5-84E83E5BE04E}" type="parTrans" cxnId="{DFEDDFA5-55D6-4820-B1C1-8126DD2CADAA}">
      <dgm:prSet/>
      <dgm:spPr/>
      <dgm:t>
        <a:bodyPr/>
        <a:lstStyle/>
        <a:p>
          <a:endParaRPr lang="en-US"/>
        </a:p>
      </dgm:t>
    </dgm:pt>
    <dgm:pt modelId="{DCAD3D07-D19E-43D0-9A2B-BB00F5136801}" type="sibTrans" cxnId="{DFEDDFA5-55D6-4820-B1C1-8126DD2CADAA}">
      <dgm:prSet/>
      <dgm:spPr/>
      <dgm:t>
        <a:bodyPr/>
        <a:lstStyle/>
        <a:p>
          <a:endParaRPr lang="en-US"/>
        </a:p>
      </dgm:t>
    </dgm:pt>
    <dgm:pt modelId="{F8E449E6-E83C-4BDC-8F0E-5991847D40E2}">
      <dgm:prSet/>
      <dgm:spPr/>
      <dgm:t>
        <a:bodyPr/>
        <a:lstStyle/>
        <a:p>
          <a:pPr rtl="0"/>
          <a:r>
            <a:rPr lang="en-AU" dirty="0" smtClean="0"/>
            <a:t>The manufacturer’s instructions must be followed regarding application time for the hydrofluoric acid gel to ensure optimal porcelain etching. </a:t>
          </a:r>
          <a:endParaRPr lang="en-AU" dirty="0"/>
        </a:p>
      </dgm:t>
    </dgm:pt>
    <dgm:pt modelId="{763A5052-AEAF-48F7-B2CD-F47F7D163065}" type="parTrans" cxnId="{5F51814C-E6BA-4EC5-8543-C8A2093A44A7}">
      <dgm:prSet/>
      <dgm:spPr/>
      <dgm:t>
        <a:bodyPr/>
        <a:lstStyle/>
        <a:p>
          <a:endParaRPr lang="en-US"/>
        </a:p>
      </dgm:t>
    </dgm:pt>
    <dgm:pt modelId="{9B8C0D63-6A73-4F99-BEEC-2C897CED6E3F}" type="sibTrans" cxnId="{5F51814C-E6BA-4EC5-8543-C8A2093A44A7}">
      <dgm:prSet/>
      <dgm:spPr/>
      <dgm:t>
        <a:bodyPr/>
        <a:lstStyle/>
        <a:p>
          <a:endParaRPr lang="en-US"/>
        </a:p>
      </dgm:t>
    </dgm:pt>
    <dgm:pt modelId="{B6C7DBDF-4D60-4922-B84F-69064333FD40}">
      <dgm:prSet/>
      <dgm:spPr/>
      <dgm:t>
        <a:bodyPr/>
        <a:lstStyle/>
        <a:p>
          <a:pPr rtl="0"/>
          <a:r>
            <a:rPr lang="en-AU" dirty="0" smtClean="0"/>
            <a:t>A lightly frosted appearance, similar to that of etched enamel, should be seen if the porcelain has been properly etched. </a:t>
          </a:r>
          <a:endParaRPr lang="en-AU" dirty="0"/>
        </a:p>
      </dgm:t>
    </dgm:pt>
    <dgm:pt modelId="{C571DEDB-E8AD-401C-B5E2-930F65339BCF}" type="parTrans" cxnId="{5B0EF587-31F0-45A2-8A66-CC3542A2F093}">
      <dgm:prSet/>
      <dgm:spPr/>
      <dgm:t>
        <a:bodyPr/>
        <a:lstStyle/>
        <a:p>
          <a:endParaRPr lang="en-US"/>
        </a:p>
      </dgm:t>
    </dgm:pt>
    <dgm:pt modelId="{D2889D75-899E-4745-8E81-2CD59EFBB341}" type="sibTrans" cxnId="{5B0EF587-31F0-45A2-8A66-CC3542A2F093}">
      <dgm:prSet/>
      <dgm:spPr/>
      <dgm:t>
        <a:bodyPr/>
        <a:lstStyle/>
        <a:p>
          <a:endParaRPr lang="en-US"/>
        </a:p>
      </dgm:t>
    </dgm:pt>
    <dgm:pt modelId="{EF7D4B0C-7707-4BA0-AB28-4D40EC7A31CF}">
      <dgm:prSet/>
      <dgm:spPr/>
      <dgm:t>
        <a:bodyPr/>
        <a:lstStyle/>
        <a:p>
          <a:pPr rtl="0"/>
          <a:r>
            <a:rPr lang="en-AU" dirty="0" smtClean="0"/>
            <a:t>A silane coupling agent may be applied to the etched porcelain surface before the adhesive is applied. </a:t>
          </a:r>
          <a:endParaRPr lang="en-AU" dirty="0"/>
        </a:p>
      </dgm:t>
    </dgm:pt>
    <dgm:pt modelId="{DF84AA85-DC31-4CA2-B6E1-3E3EDD574F22}" type="parTrans" cxnId="{40DD404B-DCA0-43B9-973B-E0278F71D815}">
      <dgm:prSet/>
      <dgm:spPr/>
      <dgm:t>
        <a:bodyPr/>
        <a:lstStyle/>
        <a:p>
          <a:endParaRPr lang="en-US"/>
        </a:p>
      </dgm:t>
    </dgm:pt>
    <dgm:pt modelId="{2D70E48A-64FA-414E-A691-CF676F3A7533}" type="sibTrans" cxnId="{40DD404B-DCA0-43B9-973B-E0278F71D815}">
      <dgm:prSet/>
      <dgm:spPr/>
      <dgm:t>
        <a:bodyPr/>
        <a:lstStyle/>
        <a:p>
          <a:endParaRPr lang="en-US"/>
        </a:p>
      </dgm:t>
    </dgm:pt>
    <dgm:pt modelId="{43585C03-FC69-472F-94C3-014E8F2EBABA}">
      <dgm:prSet/>
      <dgm:spPr/>
      <dgm:t>
        <a:bodyPr/>
        <a:lstStyle/>
        <a:p>
          <a:pPr rtl="0"/>
          <a:r>
            <a:rPr lang="en-AU" dirty="0" smtClean="0"/>
            <a:t>Composite material is added, cured, and finished in the usual manner.</a:t>
          </a:r>
          <a:endParaRPr lang="en-US" dirty="0"/>
        </a:p>
      </dgm:t>
    </dgm:pt>
    <dgm:pt modelId="{C77E0046-380E-4B00-A922-39C1D09D6072}" type="parTrans" cxnId="{71CC02C0-FF29-4978-9B7B-DBCA778E87C1}">
      <dgm:prSet/>
      <dgm:spPr/>
      <dgm:t>
        <a:bodyPr/>
        <a:lstStyle/>
        <a:p>
          <a:endParaRPr lang="en-US"/>
        </a:p>
      </dgm:t>
    </dgm:pt>
    <dgm:pt modelId="{6DCADF7E-2C45-4214-ABAF-C6C0562EEE6D}" type="sibTrans" cxnId="{71CC02C0-FF29-4978-9B7B-DBCA778E87C1}">
      <dgm:prSet/>
      <dgm:spPr/>
      <dgm:t>
        <a:bodyPr/>
        <a:lstStyle/>
        <a:p>
          <a:endParaRPr lang="en-US"/>
        </a:p>
      </dgm:t>
    </dgm:pt>
    <dgm:pt modelId="{BAB2C796-5CC0-43AC-B416-04763441F070}">
      <dgm:prSet/>
      <dgm:spPr/>
      <dgm:t>
        <a:bodyPr/>
        <a:lstStyle/>
        <a:p>
          <a:pPr rtl="0"/>
          <a:r>
            <a:rPr lang="en-AU" dirty="0" smtClean="0"/>
            <a:t>Large fractures are best treated by replacing the entire porcelain veneer.</a:t>
          </a:r>
          <a:endParaRPr lang="en-US" dirty="0"/>
        </a:p>
      </dgm:t>
    </dgm:pt>
    <dgm:pt modelId="{03710DB8-1156-4A8E-9CB9-DC11A19BECA0}" type="parTrans" cxnId="{0C1EEC93-33FF-4283-A5CE-CB18E72CA40C}">
      <dgm:prSet/>
      <dgm:spPr/>
      <dgm:t>
        <a:bodyPr/>
        <a:lstStyle/>
        <a:p>
          <a:endParaRPr lang="en-US"/>
        </a:p>
      </dgm:t>
    </dgm:pt>
    <dgm:pt modelId="{4E825F28-E957-4DBA-A152-A2A12B4F570B}" type="sibTrans" cxnId="{0C1EEC93-33FF-4283-A5CE-CB18E72CA40C}">
      <dgm:prSet/>
      <dgm:spPr/>
      <dgm:t>
        <a:bodyPr/>
        <a:lstStyle/>
        <a:p>
          <a:endParaRPr lang="en-US"/>
        </a:p>
      </dgm:t>
    </dgm:pt>
    <dgm:pt modelId="{B96E8189-DEC0-4FC6-8AC8-49B29E772953}" type="pres">
      <dgm:prSet presAssocID="{6FC040A6-3B7B-4CB5-BC3B-8928CFA0E6A7}" presName="linear" presStyleCnt="0">
        <dgm:presLayoutVars>
          <dgm:animLvl val="lvl"/>
          <dgm:resizeHandles val="exact"/>
        </dgm:presLayoutVars>
      </dgm:prSet>
      <dgm:spPr/>
      <dgm:t>
        <a:bodyPr/>
        <a:lstStyle/>
        <a:p>
          <a:endParaRPr lang="en-US"/>
        </a:p>
      </dgm:t>
    </dgm:pt>
    <dgm:pt modelId="{656BE6F6-C4A4-4599-83AF-CB9C678D9A1A}" type="pres">
      <dgm:prSet presAssocID="{4856590D-CA6C-4051-A327-39AA11ED5929}" presName="parentText" presStyleLbl="node1" presStyleIdx="0" presStyleCnt="6">
        <dgm:presLayoutVars>
          <dgm:chMax val="0"/>
          <dgm:bulletEnabled val="1"/>
        </dgm:presLayoutVars>
      </dgm:prSet>
      <dgm:spPr/>
      <dgm:t>
        <a:bodyPr/>
        <a:lstStyle/>
        <a:p>
          <a:endParaRPr lang="en-US"/>
        </a:p>
      </dgm:t>
    </dgm:pt>
    <dgm:pt modelId="{E3720EED-F8D6-4007-A738-0EBBA84BF134}" type="pres">
      <dgm:prSet presAssocID="{DCAD3D07-D19E-43D0-9A2B-BB00F5136801}" presName="spacer" presStyleCnt="0"/>
      <dgm:spPr/>
    </dgm:pt>
    <dgm:pt modelId="{5C460167-C0A3-46BD-BDBD-D3EC9DBA5FA4}" type="pres">
      <dgm:prSet presAssocID="{F8E449E6-E83C-4BDC-8F0E-5991847D40E2}" presName="parentText" presStyleLbl="node1" presStyleIdx="1" presStyleCnt="6">
        <dgm:presLayoutVars>
          <dgm:chMax val="0"/>
          <dgm:bulletEnabled val="1"/>
        </dgm:presLayoutVars>
      </dgm:prSet>
      <dgm:spPr/>
      <dgm:t>
        <a:bodyPr/>
        <a:lstStyle/>
        <a:p>
          <a:endParaRPr lang="en-US"/>
        </a:p>
      </dgm:t>
    </dgm:pt>
    <dgm:pt modelId="{131AB894-D543-41BA-A889-40A3B58DC937}" type="pres">
      <dgm:prSet presAssocID="{9B8C0D63-6A73-4F99-BEEC-2C897CED6E3F}" presName="spacer" presStyleCnt="0"/>
      <dgm:spPr/>
    </dgm:pt>
    <dgm:pt modelId="{711A2008-26F9-4FC7-AC2B-14E20A65BADE}" type="pres">
      <dgm:prSet presAssocID="{B6C7DBDF-4D60-4922-B84F-69064333FD40}" presName="parentText" presStyleLbl="node1" presStyleIdx="2" presStyleCnt="6">
        <dgm:presLayoutVars>
          <dgm:chMax val="0"/>
          <dgm:bulletEnabled val="1"/>
        </dgm:presLayoutVars>
      </dgm:prSet>
      <dgm:spPr/>
      <dgm:t>
        <a:bodyPr/>
        <a:lstStyle/>
        <a:p>
          <a:endParaRPr lang="en-US"/>
        </a:p>
      </dgm:t>
    </dgm:pt>
    <dgm:pt modelId="{44294653-5F08-4905-9C39-6FC05AB65D54}" type="pres">
      <dgm:prSet presAssocID="{D2889D75-899E-4745-8E81-2CD59EFBB341}" presName="spacer" presStyleCnt="0"/>
      <dgm:spPr/>
    </dgm:pt>
    <dgm:pt modelId="{D89F7B69-822B-4AFA-81B8-70ACA141A895}" type="pres">
      <dgm:prSet presAssocID="{EF7D4B0C-7707-4BA0-AB28-4D40EC7A31CF}" presName="parentText" presStyleLbl="node1" presStyleIdx="3" presStyleCnt="6">
        <dgm:presLayoutVars>
          <dgm:chMax val="0"/>
          <dgm:bulletEnabled val="1"/>
        </dgm:presLayoutVars>
      </dgm:prSet>
      <dgm:spPr/>
      <dgm:t>
        <a:bodyPr/>
        <a:lstStyle/>
        <a:p>
          <a:endParaRPr lang="en-US"/>
        </a:p>
      </dgm:t>
    </dgm:pt>
    <dgm:pt modelId="{A1C7FDAD-33E2-4E8E-8C47-BFE5E63C4CE0}" type="pres">
      <dgm:prSet presAssocID="{2D70E48A-64FA-414E-A691-CF676F3A7533}" presName="spacer" presStyleCnt="0"/>
      <dgm:spPr/>
    </dgm:pt>
    <dgm:pt modelId="{0356F8A6-F287-4553-81AD-D76168697397}" type="pres">
      <dgm:prSet presAssocID="{43585C03-FC69-472F-94C3-014E8F2EBABA}" presName="parentText" presStyleLbl="node1" presStyleIdx="4" presStyleCnt="6">
        <dgm:presLayoutVars>
          <dgm:chMax val="0"/>
          <dgm:bulletEnabled val="1"/>
        </dgm:presLayoutVars>
      </dgm:prSet>
      <dgm:spPr/>
      <dgm:t>
        <a:bodyPr/>
        <a:lstStyle/>
        <a:p>
          <a:endParaRPr lang="en-US"/>
        </a:p>
      </dgm:t>
    </dgm:pt>
    <dgm:pt modelId="{25E0C360-6ACD-4E62-9BE0-FC55BBEE7924}" type="pres">
      <dgm:prSet presAssocID="{6DCADF7E-2C45-4214-ABAF-C6C0562EEE6D}" presName="spacer" presStyleCnt="0"/>
      <dgm:spPr/>
    </dgm:pt>
    <dgm:pt modelId="{37C2D78E-2815-4D37-A5FC-DB9CFB0EA042}" type="pres">
      <dgm:prSet presAssocID="{BAB2C796-5CC0-43AC-B416-04763441F070}" presName="parentText" presStyleLbl="node1" presStyleIdx="5" presStyleCnt="6">
        <dgm:presLayoutVars>
          <dgm:chMax val="0"/>
          <dgm:bulletEnabled val="1"/>
        </dgm:presLayoutVars>
      </dgm:prSet>
      <dgm:spPr/>
      <dgm:t>
        <a:bodyPr/>
        <a:lstStyle/>
        <a:p>
          <a:endParaRPr lang="en-US"/>
        </a:p>
      </dgm:t>
    </dgm:pt>
  </dgm:ptLst>
  <dgm:cxnLst>
    <dgm:cxn modelId="{0C1EEC93-33FF-4283-A5CE-CB18E72CA40C}" srcId="{6FC040A6-3B7B-4CB5-BC3B-8928CFA0E6A7}" destId="{BAB2C796-5CC0-43AC-B416-04763441F070}" srcOrd="5" destOrd="0" parTransId="{03710DB8-1156-4A8E-9CB9-DC11A19BECA0}" sibTransId="{4E825F28-E957-4DBA-A152-A2A12B4F570B}"/>
    <dgm:cxn modelId="{71CC02C0-FF29-4978-9B7B-DBCA778E87C1}" srcId="{6FC040A6-3B7B-4CB5-BC3B-8928CFA0E6A7}" destId="{43585C03-FC69-472F-94C3-014E8F2EBABA}" srcOrd="4" destOrd="0" parTransId="{C77E0046-380E-4B00-A922-39C1D09D6072}" sibTransId="{6DCADF7E-2C45-4214-ABAF-C6C0562EEE6D}"/>
    <dgm:cxn modelId="{5B0EF587-31F0-45A2-8A66-CC3542A2F093}" srcId="{6FC040A6-3B7B-4CB5-BC3B-8928CFA0E6A7}" destId="{B6C7DBDF-4D60-4922-B84F-69064333FD40}" srcOrd="2" destOrd="0" parTransId="{C571DEDB-E8AD-401C-B5E2-930F65339BCF}" sibTransId="{D2889D75-899E-4745-8E81-2CD59EFBB341}"/>
    <dgm:cxn modelId="{54546523-A0FF-4E11-9EEA-A5FFAA4524DB}" type="presOf" srcId="{F8E449E6-E83C-4BDC-8F0E-5991847D40E2}" destId="{5C460167-C0A3-46BD-BDBD-D3EC9DBA5FA4}" srcOrd="0" destOrd="0" presId="urn:microsoft.com/office/officeart/2005/8/layout/vList2"/>
    <dgm:cxn modelId="{8C895EFC-5940-4E7B-A6C3-B5F9B2745467}" type="presOf" srcId="{BAB2C796-5CC0-43AC-B416-04763441F070}" destId="{37C2D78E-2815-4D37-A5FC-DB9CFB0EA042}" srcOrd="0" destOrd="0" presId="urn:microsoft.com/office/officeart/2005/8/layout/vList2"/>
    <dgm:cxn modelId="{40DD404B-DCA0-43B9-973B-E0278F71D815}" srcId="{6FC040A6-3B7B-4CB5-BC3B-8928CFA0E6A7}" destId="{EF7D4B0C-7707-4BA0-AB28-4D40EC7A31CF}" srcOrd="3" destOrd="0" parTransId="{DF84AA85-DC31-4CA2-B6E1-3E3EDD574F22}" sibTransId="{2D70E48A-64FA-414E-A691-CF676F3A7533}"/>
    <dgm:cxn modelId="{5F51814C-E6BA-4EC5-8543-C8A2093A44A7}" srcId="{6FC040A6-3B7B-4CB5-BC3B-8928CFA0E6A7}" destId="{F8E449E6-E83C-4BDC-8F0E-5991847D40E2}" srcOrd="1" destOrd="0" parTransId="{763A5052-AEAF-48F7-B2CD-F47F7D163065}" sibTransId="{9B8C0D63-6A73-4F99-BEEC-2C897CED6E3F}"/>
    <dgm:cxn modelId="{21960CD8-71EF-4788-870B-EA7F919D218C}" type="presOf" srcId="{6FC040A6-3B7B-4CB5-BC3B-8928CFA0E6A7}" destId="{B96E8189-DEC0-4FC6-8AC8-49B29E772953}" srcOrd="0" destOrd="0" presId="urn:microsoft.com/office/officeart/2005/8/layout/vList2"/>
    <dgm:cxn modelId="{86B7360F-244C-4775-A4FA-12F707B5D1B7}" type="presOf" srcId="{B6C7DBDF-4D60-4922-B84F-69064333FD40}" destId="{711A2008-26F9-4FC7-AC2B-14E20A65BADE}" srcOrd="0" destOrd="0" presId="urn:microsoft.com/office/officeart/2005/8/layout/vList2"/>
    <dgm:cxn modelId="{D7F9AB51-0676-411F-9E34-3B5A479FDE53}" type="presOf" srcId="{43585C03-FC69-472F-94C3-014E8F2EBABA}" destId="{0356F8A6-F287-4553-81AD-D76168697397}" srcOrd="0" destOrd="0" presId="urn:microsoft.com/office/officeart/2005/8/layout/vList2"/>
    <dgm:cxn modelId="{6BAB755A-9F57-4295-8BED-8CCC1E708044}" type="presOf" srcId="{EF7D4B0C-7707-4BA0-AB28-4D40EC7A31CF}" destId="{D89F7B69-822B-4AFA-81B8-70ACA141A895}" srcOrd="0" destOrd="0" presId="urn:microsoft.com/office/officeart/2005/8/layout/vList2"/>
    <dgm:cxn modelId="{CCF10F00-433D-40BD-9B83-F35231D29C6D}" type="presOf" srcId="{4856590D-CA6C-4051-A327-39AA11ED5929}" destId="{656BE6F6-C4A4-4599-83AF-CB9C678D9A1A}" srcOrd="0" destOrd="0" presId="urn:microsoft.com/office/officeart/2005/8/layout/vList2"/>
    <dgm:cxn modelId="{DFEDDFA5-55D6-4820-B1C1-8126DD2CADAA}" srcId="{6FC040A6-3B7B-4CB5-BC3B-8928CFA0E6A7}" destId="{4856590D-CA6C-4051-A327-39AA11ED5929}" srcOrd="0" destOrd="0" parTransId="{7C13046B-69D1-4E35-A1E5-84E83E5BE04E}" sibTransId="{DCAD3D07-D19E-43D0-9A2B-BB00F5136801}"/>
    <dgm:cxn modelId="{68A44914-40F4-4491-ADA2-E78FC638CFE1}" type="presParOf" srcId="{B96E8189-DEC0-4FC6-8AC8-49B29E772953}" destId="{656BE6F6-C4A4-4599-83AF-CB9C678D9A1A}" srcOrd="0" destOrd="0" presId="urn:microsoft.com/office/officeart/2005/8/layout/vList2"/>
    <dgm:cxn modelId="{FFE11E1E-61AA-494A-96E3-54577C20C934}" type="presParOf" srcId="{B96E8189-DEC0-4FC6-8AC8-49B29E772953}" destId="{E3720EED-F8D6-4007-A738-0EBBA84BF134}" srcOrd="1" destOrd="0" presId="urn:microsoft.com/office/officeart/2005/8/layout/vList2"/>
    <dgm:cxn modelId="{D11E8436-22B6-4E9D-865C-DF8B2380A064}" type="presParOf" srcId="{B96E8189-DEC0-4FC6-8AC8-49B29E772953}" destId="{5C460167-C0A3-46BD-BDBD-D3EC9DBA5FA4}" srcOrd="2" destOrd="0" presId="urn:microsoft.com/office/officeart/2005/8/layout/vList2"/>
    <dgm:cxn modelId="{FD80BF19-5B64-4474-B403-8CFFEA54F4D1}" type="presParOf" srcId="{B96E8189-DEC0-4FC6-8AC8-49B29E772953}" destId="{131AB894-D543-41BA-A889-40A3B58DC937}" srcOrd="3" destOrd="0" presId="urn:microsoft.com/office/officeart/2005/8/layout/vList2"/>
    <dgm:cxn modelId="{3FF34BDA-BF1B-4B04-8FFC-5D847CDFB6F8}" type="presParOf" srcId="{B96E8189-DEC0-4FC6-8AC8-49B29E772953}" destId="{711A2008-26F9-4FC7-AC2B-14E20A65BADE}" srcOrd="4" destOrd="0" presId="urn:microsoft.com/office/officeart/2005/8/layout/vList2"/>
    <dgm:cxn modelId="{ADA140F7-D87C-426E-ABBA-CFEBD888694D}" type="presParOf" srcId="{B96E8189-DEC0-4FC6-8AC8-49B29E772953}" destId="{44294653-5F08-4905-9C39-6FC05AB65D54}" srcOrd="5" destOrd="0" presId="urn:microsoft.com/office/officeart/2005/8/layout/vList2"/>
    <dgm:cxn modelId="{28685D68-7CF9-4CF9-BCDD-E146BCDC30D3}" type="presParOf" srcId="{B96E8189-DEC0-4FC6-8AC8-49B29E772953}" destId="{D89F7B69-822B-4AFA-81B8-70ACA141A895}" srcOrd="6" destOrd="0" presId="urn:microsoft.com/office/officeart/2005/8/layout/vList2"/>
    <dgm:cxn modelId="{77263C09-F9E6-4604-88C2-83968EDAB438}" type="presParOf" srcId="{B96E8189-DEC0-4FC6-8AC8-49B29E772953}" destId="{A1C7FDAD-33E2-4E8E-8C47-BFE5E63C4CE0}" srcOrd="7" destOrd="0" presId="urn:microsoft.com/office/officeart/2005/8/layout/vList2"/>
    <dgm:cxn modelId="{9059C36A-9DFF-4FA1-B11B-8D7ACBA78835}" type="presParOf" srcId="{B96E8189-DEC0-4FC6-8AC8-49B29E772953}" destId="{0356F8A6-F287-4553-81AD-D76168697397}" srcOrd="8" destOrd="0" presId="urn:microsoft.com/office/officeart/2005/8/layout/vList2"/>
    <dgm:cxn modelId="{14399860-F79E-4B15-A06D-2D18B97AE210}" type="presParOf" srcId="{B96E8189-DEC0-4FC6-8AC8-49B29E772953}" destId="{25E0C360-6ACD-4E62-9BE0-FC55BBEE7924}" srcOrd="9" destOrd="0" presId="urn:microsoft.com/office/officeart/2005/8/layout/vList2"/>
    <dgm:cxn modelId="{7BDF6111-C002-447C-A17A-2DEFE099EDC2}" type="presParOf" srcId="{B96E8189-DEC0-4FC6-8AC8-49B29E772953}" destId="{37C2D78E-2815-4D37-A5FC-DB9CFB0EA042}" srcOrd="10" destOrd="0" presId="urn:microsoft.com/office/officeart/2005/8/layout/vList2"/>
  </dgm:cxnLst>
  <dgm:bg/>
  <dgm:whole/>
</dgm:dataModel>
</file>

<file path=ppt/diagrams/data21.xml><?xml version="1.0" encoding="utf-8"?>
<dgm:dataModel xmlns:dgm="http://schemas.openxmlformats.org/drawingml/2006/diagram" xmlns:a="http://schemas.openxmlformats.org/drawingml/2006/main">
  <dgm:ptLst>
    <dgm:pt modelId="{356DE690-9BB7-4C21-A126-7AABE4D01A3B}" type="doc">
      <dgm:prSet loTypeId="urn:microsoft.com/office/officeart/2005/8/layout/venn1" loCatId="relationship" qsTypeId="urn:microsoft.com/office/officeart/2005/8/quickstyle/3d3" qsCatId="3D" csTypeId="urn:microsoft.com/office/officeart/2005/8/colors/accent1_2" csCatId="accent1" phldr="1"/>
      <dgm:spPr/>
      <dgm:t>
        <a:bodyPr/>
        <a:lstStyle/>
        <a:p>
          <a:endParaRPr lang="en-US"/>
        </a:p>
      </dgm:t>
    </dgm:pt>
    <dgm:pt modelId="{48398D6F-DF38-479C-B77D-3C24AAB6CA40}">
      <dgm:prSet/>
      <dgm:spPr/>
      <dgm:t>
        <a:bodyPr/>
        <a:lstStyle/>
        <a:p>
          <a:pPr algn="l" rtl="0"/>
          <a:r>
            <a:rPr lang="en-IN" b="1" dirty="0" smtClean="0"/>
            <a:t>Stacked/</a:t>
          </a:r>
          <a:r>
            <a:rPr lang="en-IN" b="1" dirty="0" err="1" smtClean="0"/>
            <a:t>feldspathic</a:t>
          </a:r>
          <a:r>
            <a:rPr lang="en-IN" b="1" dirty="0" smtClean="0"/>
            <a:t> teeth veneers</a:t>
          </a:r>
          <a:endParaRPr lang="en-US" b="1" dirty="0"/>
        </a:p>
      </dgm:t>
    </dgm:pt>
    <dgm:pt modelId="{57F41D62-6291-436A-A452-667E0426AE93}" type="parTrans" cxnId="{EBD63524-8AD4-4AE3-8A28-43D9D02221AD}">
      <dgm:prSet/>
      <dgm:spPr/>
      <dgm:t>
        <a:bodyPr/>
        <a:lstStyle/>
        <a:p>
          <a:endParaRPr lang="en-US"/>
        </a:p>
      </dgm:t>
    </dgm:pt>
    <dgm:pt modelId="{2B65676C-C2A4-458E-9F85-714A249CA26A}" type="sibTrans" cxnId="{EBD63524-8AD4-4AE3-8A28-43D9D02221AD}">
      <dgm:prSet/>
      <dgm:spPr/>
      <dgm:t>
        <a:bodyPr/>
        <a:lstStyle/>
        <a:p>
          <a:endParaRPr lang="en-US"/>
        </a:p>
      </dgm:t>
    </dgm:pt>
    <dgm:pt modelId="{C0166633-D56D-4A40-A661-24CF778684FD}">
      <dgm:prSet/>
      <dgm:spPr/>
      <dgm:t>
        <a:bodyPr/>
        <a:lstStyle/>
        <a:p>
          <a:pPr algn="l" rtl="0"/>
          <a:r>
            <a:rPr lang="en-IN" b="1" dirty="0" smtClean="0"/>
            <a:t>Thick monochromatic teeth veneers </a:t>
          </a:r>
          <a:endParaRPr lang="en-US" b="1" dirty="0"/>
        </a:p>
      </dgm:t>
    </dgm:pt>
    <dgm:pt modelId="{340601CA-22C0-43AC-BBEB-B84CC21F32D2}" type="parTrans" cxnId="{1C517951-994D-41F4-9E21-3AD2EC838F59}">
      <dgm:prSet/>
      <dgm:spPr/>
      <dgm:t>
        <a:bodyPr/>
        <a:lstStyle/>
        <a:p>
          <a:endParaRPr lang="en-US"/>
        </a:p>
      </dgm:t>
    </dgm:pt>
    <dgm:pt modelId="{900A8871-9776-458B-978B-66A77F37BDD5}" type="sibTrans" cxnId="{1C517951-994D-41F4-9E21-3AD2EC838F59}">
      <dgm:prSet/>
      <dgm:spPr/>
      <dgm:t>
        <a:bodyPr/>
        <a:lstStyle/>
        <a:p>
          <a:endParaRPr lang="en-US"/>
        </a:p>
      </dgm:t>
    </dgm:pt>
    <dgm:pt modelId="{F02D25A9-5289-450B-9B0D-0970548152C6}">
      <dgm:prSet/>
      <dgm:spPr/>
      <dgm:t>
        <a:bodyPr/>
        <a:lstStyle/>
        <a:p>
          <a:pPr algn="l" rtl="0"/>
          <a:r>
            <a:rPr lang="en-IN" b="1" dirty="0" smtClean="0"/>
            <a:t>Teeth veneers with reinforced </a:t>
          </a:r>
          <a:r>
            <a:rPr lang="en-IN" b="1" dirty="0" err="1" smtClean="0"/>
            <a:t>leucite</a:t>
          </a:r>
          <a:endParaRPr lang="en-IN" b="1" dirty="0"/>
        </a:p>
      </dgm:t>
    </dgm:pt>
    <dgm:pt modelId="{1780C367-BA3B-44BC-B068-D1A5163964A3}" type="parTrans" cxnId="{E6D6C33B-57D3-4620-9749-D89F3B5ACA2D}">
      <dgm:prSet/>
      <dgm:spPr/>
      <dgm:t>
        <a:bodyPr/>
        <a:lstStyle/>
        <a:p>
          <a:endParaRPr lang="en-US"/>
        </a:p>
      </dgm:t>
    </dgm:pt>
    <dgm:pt modelId="{C8A73928-D94D-42F6-A17E-6C96361C5DA1}" type="sibTrans" cxnId="{E6D6C33B-57D3-4620-9749-D89F3B5ACA2D}">
      <dgm:prSet/>
      <dgm:spPr/>
      <dgm:t>
        <a:bodyPr/>
        <a:lstStyle/>
        <a:p>
          <a:endParaRPr lang="en-US"/>
        </a:p>
      </dgm:t>
    </dgm:pt>
    <dgm:pt modelId="{C2677D39-B4AC-4588-8B95-4E4E93FA260B}">
      <dgm:prSet/>
      <dgm:spPr/>
      <dgm:t>
        <a:bodyPr/>
        <a:lstStyle/>
        <a:p>
          <a:pPr algn="l" rtl="0"/>
          <a:r>
            <a:rPr lang="en-IN" b="1" dirty="0" smtClean="0"/>
            <a:t>Lithium </a:t>
          </a:r>
          <a:r>
            <a:rPr lang="en-IN" b="1" dirty="0" err="1" smtClean="0"/>
            <a:t>disilicate</a:t>
          </a:r>
          <a:r>
            <a:rPr lang="en-IN" b="1" dirty="0" smtClean="0"/>
            <a:t> teeth veneers</a:t>
          </a:r>
          <a:endParaRPr lang="en-IN" b="1" dirty="0"/>
        </a:p>
      </dgm:t>
    </dgm:pt>
    <dgm:pt modelId="{E5F70F30-3A85-4043-A782-F3F94E10C7E8}" type="parTrans" cxnId="{40E32949-8C13-47A6-B1E3-75A620C9A4F2}">
      <dgm:prSet/>
      <dgm:spPr/>
      <dgm:t>
        <a:bodyPr/>
        <a:lstStyle/>
        <a:p>
          <a:endParaRPr lang="en-US"/>
        </a:p>
      </dgm:t>
    </dgm:pt>
    <dgm:pt modelId="{41A03602-8224-4297-AC45-E07F73C834A2}" type="sibTrans" cxnId="{40E32949-8C13-47A6-B1E3-75A620C9A4F2}">
      <dgm:prSet/>
      <dgm:spPr/>
      <dgm:t>
        <a:bodyPr/>
        <a:lstStyle/>
        <a:p>
          <a:endParaRPr lang="en-US"/>
        </a:p>
      </dgm:t>
    </dgm:pt>
    <dgm:pt modelId="{7C7CBB4B-DA27-4F00-A96C-5DC60F3EED7F}">
      <dgm:prSet/>
      <dgm:spPr/>
      <dgm:t>
        <a:bodyPr/>
        <a:lstStyle/>
        <a:p>
          <a:pPr rtl="0"/>
          <a:r>
            <a:rPr lang="en-IN" b="1" dirty="0" err="1" smtClean="0"/>
            <a:t>Durathin</a:t>
          </a:r>
          <a:r>
            <a:rPr lang="en-IN" b="1" dirty="0" smtClean="0"/>
            <a:t> veneers </a:t>
          </a:r>
          <a:endParaRPr lang="en-US" b="1" dirty="0"/>
        </a:p>
      </dgm:t>
    </dgm:pt>
    <dgm:pt modelId="{36B7B747-92B9-451A-BC3D-92C436598161}" type="parTrans" cxnId="{1DA913CC-75A4-4DBE-BB50-C69D2AC30184}">
      <dgm:prSet/>
      <dgm:spPr/>
      <dgm:t>
        <a:bodyPr/>
        <a:lstStyle/>
        <a:p>
          <a:endParaRPr lang="en-US"/>
        </a:p>
      </dgm:t>
    </dgm:pt>
    <dgm:pt modelId="{936642AE-0826-46EB-8027-E7717F19B4DB}" type="sibTrans" cxnId="{1DA913CC-75A4-4DBE-BB50-C69D2AC30184}">
      <dgm:prSet/>
      <dgm:spPr/>
      <dgm:t>
        <a:bodyPr/>
        <a:lstStyle/>
        <a:p>
          <a:endParaRPr lang="en-US"/>
        </a:p>
      </dgm:t>
    </dgm:pt>
    <dgm:pt modelId="{B74E02E8-FEDA-4951-A637-72523930C20F}">
      <dgm:prSet/>
      <dgm:spPr/>
      <dgm:t>
        <a:bodyPr/>
        <a:lstStyle/>
        <a:p>
          <a:pPr rtl="0"/>
          <a:r>
            <a:rPr lang="en-IN" b="1" dirty="0" err="1" smtClean="0"/>
            <a:t>Vivaneers</a:t>
          </a:r>
          <a:endParaRPr lang="en-IN" b="1" dirty="0"/>
        </a:p>
      </dgm:t>
    </dgm:pt>
    <dgm:pt modelId="{D412E44F-7B7F-4814-B875-A0A56E82BB41}" type="parTrans" cxnId="{D8472C85-1C0F-42D3-ADF4-32D671DBF871}">
      <dgm:prSet/>
      <dgm:spPr/>
      <dgm:t>
        <a:bodyPr/>
        <a:lstStyle/>
        <a:p>
          <a:endParaRPr lang="en-US"/>
        </a:p>
      </dgm:t>
    </dgm:pt>
    <dgm:pt modelId="{4D5B321B-9A9B-4331-AE85-FF4CA78082EA}" type="sibTrans" cxnId="{D8472C85-1C0F-42D3-ADF4-32D671DBF871}">
      <dgm:prSet/>
      <dgm:spPr/>
      <dgm:t>
        <a:bodyPr/>
        <a:lstStyle/>
        <a:p>
          <a:endParaRPr lang="en-US"/>
        </a:p>
      </dgm:t>
    </dgm:pt>
    <dgm:pt modelId="{84266B70-E165-419A-8CE3-78FB4567EC75}">
      <dgm:prSet/>
      <dgm:spPr/>
      <dgm:t>
        <a:bodyPr/>
        <a:lstStyle/>
        <a:p>
          <a:pPr rtl="0"/>
          <a:r>
            <a:rPr lang="en-IN" b="1" dirty="0" err="1" smtClean="0"/>
            <a:t>Da</a:t>
          </a:r>
          <a:r>
            <a:rPr lang="en-IN" b="1" dirty="0" smtClean="0"/>
            <a:t> Vinci veneers</a:t>
          </a:r>
          <a:endParaRPr lang="en-US" b="1" dirty="0"/>
        </a:p>
      </dgm:t>
    </dgm:pt>
    <dgm:pt modelId="{28E58528-3ED5-49A4-B4B6-9E823D9363B0}" type="parTrans" cxnId="{FB8912C3-4657-4ABC-9051-7C64C0A44DE5}">
      <dgm:prSet/>
      <dgm:spPr/>
      <dgm:t>
        <a:bodyPr/>
        <a:lstStyle/>
        <a:p>
          <a:endParaRPr lang="en-US"/>
        </a:p>
      </dgm:t>
    </dgm:pt>
    <dgm:pt modelId="{2397D154-7B2E-40F9-B439-BF88C373124A}" type="sibTrans" cxnId="{FB8912C3-4657-4ABC-9051-7C64C0A44DE5}">
      <dgm:prSet/>
      <dgm:spPr/>
      <dgm:t>
        <a:bodyPr/>
        <a:lstStyle/>
        <a:p>
          <a:endParaRPr lang="en-US"/>
        </a:p>
      </dgm:t>
    </dgm:pt>
    <dgm:pt modelId="{9A43FB05-8B5F-4BFC-843B-6A836A389515}">
      <dgm:prSet/>
      <dgm:spPr/>
      <dgm:t>
        <a:bodyPr/>
        <a:lstStyle/>
        <a:p>
          <a:endParaRPr lang="en-US"/>
        </a:p>
      </dgm:t>
    </dgm:pt>
    <dgm:pt modelId="{7DD16527-7CCB-4B72-9664-CB9DDFD21698}" type="parTrans" cxnId="{7405852B-830F-4366-B1B6-55BA0C3C4F6F}">
      <dgm:prSet/>
      <dgm:spPr/>
      <dgm:t>
        <a:bodyPr/>
        <a:lstStyle/>
        <a:p>
          <a:endParaRPr lang="en-US"/>
        </a:p>
      </dgm:t>
    </dgm:pt>
    <dgm:pt modelId="{A42318CB-DA6A-4535-9C01-1691E9712C28}" type="sibTrans" cxnId="{7405852B-830F-4366-B1B6-55BA0C3C4F6F}">
      <dgm:prSet/>
      <dgm:spPr/>
      <dgm:t>
        <a:bodyPr/>
        <a:lstStyle/>
        <a:p>
          <a:endParaRPr lang="en-US"/>
        </a:p>
      </dgm:t>
    </dgm:pt>
    <dgm:pt modelId="{31AE941E-C7D2-48F4-8CCF-089392784099}">
      <dgm:prSet/>
      <dgm:spPr/>
      <dgm:t>
        <a:bodyPr/>
        <a:lstStyle/>
        <a:p>
          <a:endParaRPr lang="en-US"/>
        </a:p>
      </dgm:t>
    </dgm:pt>
    <dgm:pt modelId="{181CF888-77EB-4A8A-A988-DF5E6027BFB8}" type="parTrans" cxnId="{11EBFD95-B0B2-4299-843C-15E1DAFA6638}">
      <dgm:prSet/>
      <dgm:spPr/>
      <dgm:t>
        <a:bodyPr/>
        <a:lstStyle/>
        <a:p>
          <a:endParaRPr lang="en-US"/>
        </a:p>
      </dgm:t>
    </dgm:pt>
    <dgm:pt modelId="{4966082D-A106-4C52-ADBC-3CEB9DB198B8}" type="sibTrans" cxnId="{11EBFD95-B0B2-4299-843C-15E1DAFA6638}">
      <dgm:prSet/>
      <dgm:spPr/>
      <dgm:t>
        <a:bodyPr/>
        <a:lstStyle/>
        <a:p>
          <a:endParaRPr lang="en-US"/>
        </a:p>
      </dgm:t>
    </dgm:pt>
    <dgm:pt modelId="{B8E692DD-1EDC-4194-92DC-2268B59AFF69}" type="pres">
      <dgm:prSet presAssocID="{356DE690-9BB7-4C21-A126-7AABE4D01A3B}" presName="compositeShape" presStyleCnt="0">
        <dgm:presLayoutVars>
          <dgm:chMax val="7"/>
          <dgm:dir/>
          <dgm:resizeHandles val="exact"/>
        </dgm:presLayoutVars>
      </dgm:prSet>
      <dgm:spPr/>
      <dgm:t>
        <a:bodyPr/>
        <a:lstStyle/>
        <a:p>
          <a:endParaRPr lang="en-US"/>
        </a:p>
      </dgm:t>
    </dgm:pt>
    <dgm:pt modelId="{FBC1CA73-2CA3-4C40-AFA0-2B0D0EDA3C7D}" type="pres">
      <dgm:prSet presAssocID="{48398D6F-DF38-479C-B77D-3C24AAB6CA40}" presName="circ1" presStyleLbl="vennNode1" presStyleIdx="0" presStyleCnt="7"/>
      <dgm:spPr/>
    </dgm:pt>
    <dgm:pt modelId="{1776BDB5-D4E5-4514-A4E8-5C57B8B4A943}" type="pres">
      <dgm:prSet presAssocID="{48398D6F-DF38-479C-B77D-3C24AAB6CA40}" presName="circ1Tx" presStyleLbl="revTx" presStyleIdx="0" presStyleCnt="0">
        <dgm:presLayoutVars>
          <dgm:chMax val="0"/>
          <dgm:chPref val="0"/>
          <dgm:bulletEnabled val="1"/>
        </dgm:presLayoutVars>
      </dgm:prSet>
      <dgm:spPr/>
      <dgm:t>
        <a:bodyPr/>
        <a:lstStyle/>
        <a:p>
          <a:endParaRPr lang="en-US"/>
        </a:p>
      </dgm:t>
    </dgm:pt>
    <dgm:pt modelId="{E6731804-E99D-440D-93FB-E9A2664B0B31}" type="pres">
      <dgm:prSet presAssocID="{C0166633-D56D-4A40-A661-24CF778684FD}" presName="circ2" presStyleLbl="vennNode1" presStyleIdx="1" presStyleCnt="7"/>
      <dgm:spPr/>
    </dgm:pt>
    <dgm:pt modelId="{7D8A8DD0-C03D-4211-B95E-F8DC1052E028}" type="pres">
      <dgm:prSet presAssocID="{C0166633-D56D-4A40-A661-24CF778684FD}" presName="circ2Tx" presStyleLbl="revTx" presStyleIdx="0" presStyleCnt="0" custScaleX="72395">
        <dgm:presLayoutVars>
          <dgm:chMax val="0"/>
          <dgm:chPref val="0"/>
          <dgm:bulletEnabled val="1"/>
        </dgm:presLayoutVars>
      </dgm:prSet>
      <dgm:spPr/>
      <dgm:t>
        <a:bodyPr/>
        <a:lstStyle/>
        <a:p>
          <a:endParaRPr lang="en-US"/>
        </a:p>
      </dgm:t>
    </dgm:pt>
    <dgm:pt modelId="{C1115ACB-8118-4728-86B4-0CD5DC32F0AE}" type="pres">
      <dgm:prSet presAssocID="{F02D25A9-5289-450B-9B0D-0970548152C6}" presName="circ3" presStyleLbl="vennNode1" presStyleIdx="2" presStyleCnt="7"/>
      <dgm:spPr/>
    </dgm:pt>
    <dgm:pt modelId="{C8ED0AFA-F09D-4B50-87FB-02372F40EF36}" type="pres">
      <dgm:prSet presAssocID="{F02D25A9-5289-450B-9B0D-0970548152C6}" presName="circ3Tx" presStyleLbl="revTx" presStyleIdx="0" presStyleCnt="0">
        <dgm:presLayoutVars>
          <dgm:chMax val="0"/>
          <dgm:chPref val="0"/>
          <dgm:bulletEnabled val="1"/>
        </dgm:presLayoutVars>
      </dgm:prSet>
      <dgm:spPr/>
      <dgm:t>
        <a:bodyPr/>
        <a:lstStyle/>
        <a:p>
          <a:endParaRPr lang="en-US"/>
        </a:p>
      </dgm:t>
    </dgm:pt>
    <dgm:pt modelId="{5D59A55B-C39B-4778-AC68-F860F8BC966D}" type="pres">
      <dgm:prSet presAssocID="{C2677D39-B4AC-4588-8B95-4E4E93FA260B}" presName="circ4" presStyleLbl="vennNode1" presStyleIdx="3" presStyleCnt="7"/>
      <dgm:spPr/>
    </dgm:pt>
    <dgm:pt modelId="{C9EFDE3F-ECBF-4E07-AE6F-479CBACDB877}" type="pres">
      <dgm:prSet presAssocID="{C2677D39-B4AC-4588-8B95-4E4E93FA260B}" presName="circ4Tx" presStyleLbl="revTx" presStyleIdx="0" presStyleCnt="0">
        <dgm:presLayoutVars>
          <dgm:chMax val="0"/>
          <dgm:chPref val="0"/>
          <dgm:bulletEnabled val="1"/>
        </dgm:presLayoutVars>
      </dgm:prSet>
      <dgm:spPr/>
      <dgm:t>
        <a:bodyPr/>
        <a:lstStyle/>
        <a:p>
          <a:endParaRPr lang="en-US"/>
        </a:p>
      </dgm:t>
    </dgm:pt>
    <dgm:pt modelId="{826567E9-EE2A-42A6-B028-E6433BBB74A2}" type="pres">
      <dgm:prSet presAssocID="{7C7CBB4B-DA27-4F00-A96C-5DC60F3EED7F}" presName="circ5" presStyleLbl="vennNode1" presStyleIdx="4" presStyleCnt="7"/>
      <dgm:spPr/>
    </dgm:pt>
    <dgm:pt modelId="{B9CDA80A-7952-47DE-9F12-3E787A138AD4}" type="pres">
      <dgm:prSet presAssocID="{7C7CBB4B-DA27-4F00-A96C-5DC60F3EED7F}" presName="circ5Tx" presStyleLbl="revTx" presStyleIdx="0" presStyleCnt="0">
        <dgm:presLayoutVars>
          <dgm:chMax val="0"/>
          <dgm:chPref val="0"/>
          <dgm:bulletEnabled val="1"/>
        </dgm:presLayoutVars>
      </dgm:prSet>
      <dgm:spPr/>
      <dgm:t>
        <a:bodyPr/>
        <a:lstStyle/>
        <a:p>
          <a:endParaRPr lang="en-US"/>
        </a:p>
      </dgm:t>
    </dgm:pt>
    <dgm:pt modelId="{6568B637-70BD-4043-9CA8-326CE9BD0C47}" type="pres">
      <dgm:prSet presAssocID="{B74E02E8-FEDA-4951-A637-72523930C20F}" presName="circ6" presStyleLbl="vennNode1" presStyleIdx="5" presStyleCnt="7"/>
      <dgm:spPr/>
    </dgm:pt>
    <dgm:pt modelId="{437F6872-6736-43F2-A9BE-7887951689A6}" type="pres">
      <dgm:prSet presAssocID="{B74E02E8-FEDA-4951-A637-72523930C20F}" presName="circ6Tx" presStyleLbl="revTx" presStyleIdx="0" presStyleCnt="0">
        <dgm:presLayoutVars>
          <dgm:chMax val="0"/>
          <dgm:chPref val="0"/>
          <dgm:bulletEnabled val="1"/>
        </dgm:presLayoutVars>
      </dgm:prSet>
      <dgm:spPr/>
      <dgm:t>
        <a:bodyPr/>
        <a:lstStyle/>
        <a:p>
          <a:endParaRPr lang="en-US"/>
        </a:p>
      </dgm:t>
    </dgm:pt>
    <dgm:pt modelId="{84B816EA-2BE1-41E1-9FB4-22CB9738A780}" type="pres">
      <dgm:prSet presAssocID="{84266B70-E165-419A-8CE3-78FB4567EC75}" presName="circ7" presStyleLbl="vennNode1" presStyleIdx="6" presStyleCnt="7"/>
      <dgm:spPr/>
    </dgm:pt>
    <dgm:pt modelId="{2176EC75-6FA4-4E94-AA4A-142AE8672DA2}" type="pres">
      <dgm:prSet presAssocID="{84266B70-E165-419A-8CE3-78FB4567EC75}" presName="circ7Tx" presStyleLbl="revTx" presStyleIdx="0" presStyleCnt="0">
        <dgm:presLayoutVars>
          <dgm:chMax val="0"/>
          <dgm:chPref val="0"/>
          <dgm:bulletEnabled val="1"/>
        </dgm:presLayoutVars>
      </dgm:prSet>
      <dgm:spPr/>
      <dgm:t>
        <a:bodyPr/>
        <a:lstStyle/>
        <a:p>
          <a:endParaRPr lang="en-US"/>
        </a:p>
      </dgm:t>
    </dgm:pt>
  </dgm:ptLst>
  <dgm:cxnLst>
    <dgm:cxn modelId="{7521D2C3-3157-4264-88A5-19F120175DE6}" type="presOf" srcId="{F02D25A9-5289-450B-9B0D-0970548152C6}" destId="{C8ED0AFA-F09D-4B50-87FB-02372F40EF36}" srcOrd="0" destOrd="0" presId="urn:microsoft.com/office/officeart/2005/8/layout/venn1"/>
    <dgm:cxn modelId="{1DA913CC-75A4-4DBE-BB50-C69D2AC30184}" srcId="{356DE690-9BB7-4C21-A126-7AABE4D01A3B}" destId="{7C7CBB4B-DA27-4F00-A96C-5DC60F3EED7F}" srcOrd="4" destOrd="0" parTransId="{36B7B747-92B9-451A-BC3D-92C436598161}" sibTransId="{936642AE-0826-46EB-8027-E7717F19B4DB}"/>
    <dgm:cxn modelId="{11EBFD95-B0B2-4299-843C-15E1DAFA6638}" srcId="{356DE690-9BB7-4C21-A126-7AABE4D01A3B}" destId="{31AE941E-C7D2-48F4-8CCF-089392784099}" srcOrd="8" destOrd="0" parTransId="{181CF888-77EB-4A8A-A988-DF5E6027BFB8}" sibTransId="{4966082D-A106-4C52-ADBC-3CEB9DB198B8}"/>
    <dgm:cxn modelId="{FB8912C3-4657-4ABC-9051-7C64C0A44DE5}" srcId="{356DE690-9BB7-4C21-A126-7AABE4D01A3B}" destId="{84266B70-E165-419A-8CE3-78FB4567EC75}" srcOrd="6" destOrd="0" parTransId="{28E58528-3ED5-49A4-B4B6-9E823D9363B0}" sibTransId="{2397D154-7B2E-40F9-B439-BF88C373124A}"/>
    <dgm:cxn modelId="{46D3ECC4-FFE7-48A6-BC95-3A43AE7D68E2}" type="presOf" srcId="{356DE690-9BB7-4C21-A126-7AABE4D01A3B}" destId="{B8E692DD-1EDC-4194-92DC-2268B59AFF69}" srcOrd="0" destOrd="0" presId="urn:microsoft.com/office/officeart/2005/8/layout/venn1"/>
    <dgm:cxn modelId="{37B843EE-5DDB-4864-AA22-D92066D01C2D}" type="presOf" srcId="{C0166633-D56D-4A40-A661-24CF778684FD}" destId="{7D8A8DD0-C03D-4211-B95E-F8DC1052E028}" srcOrd="0" destOrd="0" presId="urn:microsoft.com/office/officeart/2005/8/layout/venn1"/>
    <dgm:cxn modelId="{40E32949-8C13-47A6-B1E3-75A620C9A4F2}" srcId="{356DE690-9BB7-4C21-A126-7AABE4D01A3B}" destId="{C2677D39-B4AC-4588-8B95-4E4E93FA260B}" srcOrd="3" destOrd="0" parTransId="{E5F70F30-3A85-4043-A782-F3F94E10C7E8}" sibTransId="{41A03602-8224-4297-AC45-E07F73C834A2}"/>
    <dgm:cxn modelId="{23906B64-83D6-4AC4-91C1-07AB17208696}" type="presOf" srcId="{C2677D39-B4AC-4588-8B95-4E4E93FA260B}" destId="{C9EFDE3F-ECBF-4E07-AE6F-479CBACDB877}" srcOrd="0" destOrd="0" presId="urn:microsoft.com/office/officeart/2005/8/layout/venn1"/>
    <dgm:cxn modelId="{D8472C85-1C0F-42D3-ADF4-32D671DBF871}" srcId="{356DE690-9BB7-4C21-A126-7AABE4D01A3B}" destId="{B74E02E8-FEDA-4951-A637-72523930C20F}" srcOrd="5" destOrd="0" parTransId="{D412E44F-7B7F-4814-B875-A0A56E82BB41}" sibTransId="{4D5B321B-9A9B-4331-AE85-FF4CA78082EA}"/>
    <dgm:cxn modelId="{EBD63524-8AD4-4AE3-8A28-43D9D02221AD}" srcId="{356DE690-9BB7-4C21-A126-7AABE4D01A3B}" destId="{48398D6F-DF38-479C-B77D-3C24AAB6CA40}" srcOrd="0" destOrd="0" parTransId="{57F41D62-6291-436A-A452-667E0426AE93}" sibTransId="{2B65676C-C2A4-458E-9F85-714A249CA26A}"/>
    <dgm:cxn modelId="{D7F9BD09-048C-49CB-8F0D-7852FD69C188}" type="presOf" srcId="{7C7CBB4B-DA27-4F00-A96C-5DC60F3EED7F}" destId="{B9CDA80A-7952-47DE-9F12-3E787A138AD4}" srcOrd="0" destOrd="0" presId="urn:microsoft.com/office/officeart/2005/8/layout/venn1"/>
    <dgm:cxn modelId="{FCD351C9-67C2-4518-B69F-489EDCC0D477}" type="presOf" srcId="{B74E02E8-FEDA-4951-A637-72523930C20F}" destId="{437F6872-6736-43F2-A9BE-7887951689A6}" srcOrd="0" destOrd="0" presId="urn:microsoft.com/office/officeart/2005/8/layout/venn1"/>
    <dgm:cxn modelId="{6014551B-F290-4D39-AF4B-23180D48B184}" type="presOf" srcId="{84266B70-E165-419A-8CE3-78FB4567EC75}" destId="{2176EC75-6FA4-4E94-AA4A-142AE8672DA2}" srcOrd="0" destOrd="0" presId="urn:microsoft.com/office/officeart/2005/8/layout/venn1"/>
    <dgm:cxn modelId="{E6D6C33B-57D3-4620-9749-D89F3B5ACA2D}" srcId="{356DE690-9BB7-4C21-A126-7AABE4D01A3B}" destId="{F02D25A9-5289-450B-9B0D-0970548152C6}" srcOrd="2" destOrd="0" parTransId="{1780C367-BA3B-44BC-B068-D1A5163964A3}" sibTransId="{C8A73928-D94D-42F6-A17E-6C96361C5DA1}"/>
    <dgm:cxn modelId="{2DD81E2A-D1FA-42CE-BDC3-55748ABC20CA}" type="presOf" srcId="{48398D6F-DF38-479C-B77D-3C24AAB6CA40}" destId="{1776BDB5-D4E5-4514-A4E8-5C57B8B4A943}" srcOrd="0" destOrd="0" presId="urn:microsoft.com/office/officeart/2005/8/layout/venn1"/>
    <dgm:cxn modelId="{7405852B-830F-4366-B1B6-55BA0C3C4F6F}" srcId="{356DE690-9BB7-4C21-A126-7AABE4D01A3B}" destId="{9A43FB05-8B5F-4BFC-843B-6A836A389515}" srcOrd="7" destOrd="0" parTransId="{7DD16527-7CCB-4B72-9664-CB9DDFD21698}" sibTransId="{A42318CB-DA6A-4535-9C01-1691E9712C28}"/>
    <dgm:cxn modelId="{1C517951-994D-41F4-9E21-3AD2EC838F59}" srcId="{356DE690-9BB7-4C21-A126-7AABE4D01A3B}" destId="{C0166633-D56D-4A40-A661-24CF778684FD}" srcOrd="1" destOrd="0" parTransId="{340601CA-22C0-43AC-BBEB-B84CC21F32D2}" sibTransId="{900A8871-9776-458B-978B-66A77F37BDD5}"/>
    <dgm:cxn modelId="{6ACCD576-F39D-4E42-A5BE-B779A94D242C}" type="presParOf" srcId="{B8E692DD-1EDC-4194-92DC-2268B59AFF69}" destId="{FBC1CA73-2CA3-4C40-AFA0-2B0D0EDA3C7D}" srcOrd="0" destOrd="0" presId="urn:microsoft.com/office/officeart/2005/8/layout/venn1"/>
    <dgm:cxn modelId="{0CFA1A1E-F175-4002-8D32-CA7CA7214099}" type="presParOf" srcId="{B8E692DD-1EDC-4194-92DC-2268B59AFF69}" destId="{1776BDB5-D4E5-4514-A4E8-5C57B8B4A943}" srcOrd="1" destOrd="0" presId="urn:microsoft.com/office/officeart/2005/8/layout/venn1"/>
    <dgm:cxn modelId="{22C39805-D01B-4CCB-B5BA-8052E9BE344D}" type="presParOf" srcId="{B8E692DD-1EDC-4194-92DC-2268B59AFF69}" destId="{E6731804-E99D-440D-93FB-E9A2664B0B31}" srcOrd="2" destOrd="0" presId="urn:microsoft.com/office/officeart/2005/8/layout/venn1"/>
    <dgm:cxn modelId="{D5D93694-200E-4773-8B80-F9C056F9B510}" type="presParOf" srcId="{B8E692DD-1EDC-4194-92DC-2268B59AFF69}" destId="{7D8A8DD0-C03D-4211-B95E-F8DC1052E028}" srcOrd="3" destOrd="0" presId="urn:microsoft.com/office/officeart/2005/8/layout/venn1"/>
    <dgm:cxn modelId="{6593B1DC-0EE1-4E0F-92C1-613CE4C08732}" type="presParOf" srcId="{B8E692DD-1EDC-4194-92DC-2268B59AFF69}" destId="{C1115ACB-8118-4728-86B4-0CD5DC32F0AE}" srcOrd="4" destOrd="0" presId="urn:microsoft.com/office/officeart/2005/8/layout/venn1"/>
    <dgm:cxn modelId="{5E1EAC1F-81CD-4A52-A4B2-DACF68C09474}" type="presParOf" srcId="{B8E692DD-1EDC-4194-92DC-2268B59AFF69}" destId="{C8ED0AFA-F09D-4B50-87FB-02372F40EF36}" srcOrd="5" destOrd="0" presId="urn:microsoft.com/office/officeart/2005/8/layout/venn1"/>
    <dgm:cxn modelId="{3720F7C0-01BF-4A24-BBB5-28F345844CC4}" type="presParOf" srcId="{B8E692DD-1EDC-4194-92DC-2268B59AFF69}" destId="{5D59A55B-C39B-4778-AC68-F860F8BC966D}" srcOrd="6" destOrd="0" presId="urn:microsoft.com/office/officeart/2005/8/layout/venn1"/>
    <dgm:cxn modelId="{151C4A5A-9FBB-4EAB-A6C6-A65F556BA6B8}" type="presParOf" srcId="{B8E692DD-1EDC-4194-92DC-2268B59AFF69}" destId="{C9EFDE3F-ECBF-4E07-AE6F-479CBACDB877}" srcOrd="7" destOrd="0" presId="urn:microsoft.com/office/officeart/2005/8/layout/venn1"/>
    <dgm:cxn modelId="{5AA2F3DD-C4D9-488F-98CB-7A560BCE0F23}" type="presParOf" srcId="{B8E692DD-1EDC-4194-92DC-2268B59AFF69}" destId="{826567E9-EE2A-42A6-B028-E6433BBB74A2}" srcOrd="8" destOrd="0" presId="urn:microsoft.com/office/officeart/2005/8/layout/venn1"/>
    <dgm:cxn modelId="{55B96005-7F0E-4D83-942F-727D1E256870}" type="presParOf" srcId="{B8E692DD-1EDC-4194-92DC-2268B59AFF69}" destId="{B9CDA80A-7952-47DE-9F12-3E787A138AD4}" srcOrd="9" destOrd="0" presId="urn:microsoft.com/office/officeart/2005/8/layout/venn1"/>
    <dgm:cxn modelId="{8F784C3D-832C-4B18-AF15-4F69572E2FF4}" type="presParOf" srcId="{B8E692DD-1EDC-4194-92DC-2268B59AFF69}" destId="{6568B637-70BD-4043-9CA8-326CE9BD0C47}" srcOrd="10" destOrd="0" presId="urn:microsoft.com/office/officeart/2005/8/layout/venn1"/>
    <dgm:cxn modelId="{18BC706C-4D9C-45F4-9376-C70254B82F2D}" type="presParOf" srcId="{B8E692DD-1EDC-4194-92DC-2268B59AFF69}" destId="{437F6872-6736-43F2-A9BE-7887951689A6}" srcOrd="11" destOrd="0" presId="urn:microsoft.com/office/officeart/2005/8/layout/venn1"/>
    <dgm:cxn modelId="{B1CE6944-BD33-450C-80D2-321994DCEB92}" type="presParOf" srcId="{B8E692DD-1EDC-4194-92DC-2268B59AFF69}" destId="{84B816EA-2BE1-41E1-9FB4-22CB9738A780}" srcOrd="12" destOrd="0" presId="urn:microsoft.com/office/officeart/2005/8/layout/venn1"/>
    <dgm:cxn modelId="{48460438-16EA-430A-82A9-2A5A38315891}" type="presParOf" srcId="{B8E692DD-1EDC-4194-92DC-2268B59AFF69}" destId="{2176EC75-6FA4-4E94-AA4A-142AE8672DA2}" srcOrd="13" destOrd="0" presId="urn:microsoft.com/office/officeart/2005/8/layout/venn1"/>
  </dgm:cxnLst>
  <dgm:bg/>
  <dgm:whole/>
</dgm:dataModel>
</file>

<file path=ppt/diagrams/data22.xml><?xml version="1.0" encoding="utf-8"?>
<dgm:dataModel xmlns:dgm="http://schemas.openxmlformats.org/drawingml/2006/diagram" xmlns:a="http://schemas.openxmlformats.org/drawingml/2006/main">
  <dgm:ptLst>
    <dgm:pt modelId="{679BA5C2-2EE9-482F-BD63-ACC3E6D213CC}" type="doc">
      <dgm:prSet loTypeId="urn:microsoft.com/office/officeart/2005/8/layout/vList2" loCatId="list" qsTypeId="urn:microsoft.com/office/officeart/2005/8/quickstyle/simple3" qsCatId="simple" csTypeId="urn:microsoft.com/office/officeart/2005/8/colors/accent1_3" csCatId="accent1"/>
      <dgm:spPr/>
      <dgm:t>
        <a:bodyPr/>
        <a:lstStyle/>
        <a:p>
          <a:endParaRPr lang="en-US"/>
        </a:p>
      </dgm:t>
    </dgm:pt>
    <dgm:pt modelId="{FC0F25BF-0098-463C-ADF0-388495A5032E}">
      <dgm:prSet/>
      <dgm:spPr/>
      <dgm:t>
        <a:bodyPr/>
        <a:lstStyle/>
        <a:p>
          <a:pPr rtl="0"/>
          <a:r>
            <a:rPr lang="en-IN" dirty="0" smtClean="0"/>
            <a:t>This procedure is becoming more common in dental offices because everyone wants a great smile</a:t>
          </a:r>
          <a:endParaRPr lang="en-US" dirty="0"/>
        </a:p>
      </dgm:t>
    </dgm:pt>
    <dgm:pt modelId="{A8EB56F8-A0EA-4ACC-B7E2-74853DCD7630}" type="parTrans" cxnId="{6BC4C917-11DC-4003-B8F7-1B61266EAB41}">
      <dgm:prSet/>
      <dgm:spPr/>
      <dgm:t>
        <a:bodyPr/>
        <a:lstStyle/>
        <a:p>
          <a:endParaRPr lang="en-US"/>
        </a:p>
      </dgm:t>
    </dgm:pt>
    <dgm:pt modelId="{DC9DADB8-005E-434A-A6A9-3572361F59B3}" type="sibTrans" cxnId="{6BC4C917-11DC-4003-B8F7-1B61266EAB41}">
      <dgm:prSet/>
      <dgm:spPr/>
      <dgm:t>
        <a:bodyPr/>
        <a:lstStyle/>
        <a:p>
          <a:endParaRPr lang="en-US"/>
        </a:p>
      </dgm:t>
    </dgm:pt>
    <dgm:pt modelId="{4C042637-2218-4A1B-A8CF-424E4AFD8B67}">
      <dgm:prSet/>
      <dgm:spPr/>
      <dgm:t>
        <a:bodyPr/>
        <a:lstStyle/>
        <a:p>
          <a:pPr rtl="0"/>
          <a:r>
            <a:rPr lang="en-IN" dirty="0" smtClean="0"/>
            <a:t>It is a great way to change a smile that shows yellowed, stained teeth into one that makes you look fantastic.</a:t>
          </a:r>
          <a:endParaRPr lang="en-IN" dirty="0"/>
        </a:p>
      </dgm:t>
    </dgm:pt>
    <dgm:pt modelId="{26C733BE-2382-4A11-9BBA-2E1AF303F0E2}" type="parTrans" cxnId="{20172B05-2676-4319-8B57-649FD4EBDB6C}">
      <dgm:prSet/>
      <dgm:spPr/>
      <dgm:t>
        <a:bodyPr/>
        <a:lstStyle/>
        <a:p>
          <a:endParaRPr lang="en-US"/>
        </a:p>
      </dgm:t>
    </dgm:pt>
    <dgm:pt modelId="{38805430-4A75-40A1-ADCB-7D7D7AD6F638}" type="sibTrans" cxnId="{20172B05-2676-4319-8B57-649FD4EBDB6C}">
      <dgm:prSet/>
      <dgm:spPr/>
      <dgm:t>
        <a:bodyPr/>
        <a:lstStyle/>
        <a:p>
          <a:endParaRPr lang="en-US"/>
        </a:p>
      </dgm:t>
    </dgm:pt>
    <dgm:pt modelId="{71718A96-79B9-4E43-AEA2-9CF457FA58A2}">
      <dgm:prSet/>
      <dgm:spPr/>
      <dgm:t>
        <a:bodyPr/>
        <a:lstStyle/>
        <a:p>
          <a:pPr rtl="0"/>
          <a:r>
            <a:rPr lang="en-IN" dirty="0" smtClean="0"/>
            <a:t>But remember veneers are not for everyone, and if your teeth are not strong enough you will not be recommended to have the dental veneers applied</a:t>
          </a:r>
          <a:endParaRPr lang="en-IN" dirty="0"/>
        </a:p>
      </dgm:t>
    </dgm:pt>
    <dgm:pt modelId="{1844061A-0589-4FF4-9289-61D416B7B025}" type="parTrans" cxnId="{86A8922A-BF97-4F46-9CA0-E383B5E93B41}">
      <dgm:prSet/>
      <dgm:spPr/>
      <dgm:t>
        <a:bodyPr/>
        <a:lstStyle/>
        <a:p>
          <a:endParaRPr lang="en-US"/>
        </a:p>
      </dgm:t>
    </dgm:pt>
    <dgm:pt modelId="{4DB89372-A9FD-4C15-AF46-0ACE18C8DCF7}" type="sibTrans" cxnId="{86A8922A-BF97-4F46-9CA0-E383B5E93B41}">
      <dgm:prSet/>
      <dgm:spPr/>
      <dgm:t>
        <a:bodyPr/>
        <a:lstStyle/>
        <a:p>
          <a:endParaRPr lang="en-US"/>
        </a:p>
      </dgm:t>
    </dgm:pt>
    <dgm:pt modelId="{B80E7903-B135-441C-8205-F4BA39CF7180}" type="pres">
      <dgm:prSet presAssocID="{679BA5C2-2EE9-482F-BD63-ACC3E6D213CC}" presName="linear" presStyleCnt="0">
        <dgm:presLayoutVars>
          <dgm:animLvl val="lvl"/>
          <dgm:resizeHandles val="exact"/>
        </dgm:presLayoutVars>
      </dgm:prSet>
      <dgm:spPr/>
      <dgm:t>
        <a:bodyPr/>
        <a:lstStyle/>
        <a:p>
          <a:endParaRPr lang="en-US"/>
        </a:p>
      </dgm:t>
    </dgm:pt>
    <dgm:pt modelId="{F9C04FF1-F507-4D78-9465-E91F87D2869B}" type="pres">
      <dgm:prSet presAssocID="{FC0F25BF-0098-463C-ADF0-388495A5032E}" presName="parentText" presStyleLbl="node1" presStyleIdx="0" presStyleCnt="3">
        <dgm:presLayoutVars>
          <dgm:chMax val="0"/>
          <dgm:bulletEnabled val="1"/>
        </dgm:presLayoutVars>
      </dgm:prSet>
      <dgm:spPr/>
      <dgm:t>
        <a:bodyPr/>
        <a:lstStyle/>
        <a:p>
          <a:endParaRPr lang="en-US"/>
        </a:p>
      </dgm:t>
    </dgm:pt>
    <dgm:pt modelId="{5DCE1CDE-167E-4341-A5B8-71876799DDAC}" type="pres">
      <dgm:prSet presAssocID="{DC9DADB8-005E-434A-A6A9-3572361F59B3}" presName="spacer" presStyleCnt="0"/>
      <dgm:spPr/>
    </dgm:pt>
    <dgm:pt modelId="{0E79243E-46DF-4ED1-8622-EE62BC8B408B}" type="pres">
      <dgm:prSet presAssocID="{4C042637-2218-4A1B-A8CF-424E4AFD8B67}" presName="parentText" presStyleLbl="node1" presStyleIdx="1" presStyleCnt="3">
        <dgm:presLayoutVars>
          <dgm:chMax val="0"/>
          <dgm:bulletEnabled val="1"/>
        </dgm:presLayoutVars>
      </dgm:prSet>
      <dgm:spPr/>
      <dgm:t>
        <a:bodyPr/>
        <a:lstStyle/>
        <a:p>
          <a:endParaRPr lang="en-US"/>
        </a:p>
      </dgm:t>
    </dgm:pt>
    <dgm:pt modelId="{E222CA3D-C23E-40B9-B9AB-8301CFEB4B41}" type="pres">
      <dgm:prSet presAssocID="{38805430-4A75-40A1-ADCB-7D7D7AD6F638}" presName="spacer" presStyleCnt="0"/>
      <dgm:spPr/>
    </dgm:pt>
    <dgm:pt modelId="{183B3677-1E4B-4582-92FF-EBC2D36E4EB6}" type="pres">
      <dgm:prSet presAssocID="{71718A96-79B9-4E43-AEA2-9CF457FA58A2}" presName="parentText" presStyleLbl="node1" presStyleIdx="2" presStyleCnt="3">
        <dgm:presLayoutVars>
          <dgm:chMax val="0"/>
          <dgm:bulletEnabled val="1"/>
        </dgm:presLayoutVars>
      </dgm:prSet>
      <dgm:spPr/>
      <dgm:t>
        <a:bodyPr/>
        <a:lstStyle/>
        <a:p>
          <a:endParaRPr lang="en-US"/>
        </a:p>
      </dgm:t>
    </dgm:pt>
  </dgm:ptLst>
  <dgm:cxnLst>
    <dgm:cxn modelId="{C5CC13F3-0512-414F-A38F-D0FD4861BD93}" type="presOf" srcId="{71718A96-79B9-4E43-AEA2-9CF457FA58A2}" destId="{183B3677-1E4B-4582-92FF-EBC2D36E4EB6}" srcOrd="0" destOrd="0" presId="urn:microsoft.com/office/officeart/2005/8/layout/vList2"/>
    <dgm:cxn modelId="{7851FBB7-C134-406F-BC82-0E3175D22F03}" type="presOf" srcId="{679BA5C2-2EE9-482F-BD63-ACC3E6D213CC}" destId="{B80E7903-B135-441C-8205-F4BA39CF7180}" srcOrd="0" destOrd="0" presId="urn:microsoft.com/office/officeart/2005/8/layout/vList2"/>
    <dgm:cxn modelId="{20172B05-2676-4319-8B57-649FD4EBDB6C}" srcId="{679BA5C2-2EE9-482F-BD63-ACC3E6D213CC}" destId="{4C042637-2218-4A1B-A8CF-424E4AFD8B67}" srcOrd="1" destOrd="0" parTransId="{26C733BE-2382-4A11-9BBA-2E1AF303F0E2}" sibTransId="{38805430-4A75-40A1-ADCB-7D7D7AD6F638}"/>
    <dgm:cxn modelId="{6BC4C917-11DC-4003-B8F7-1B61266EAB41}" srcId="{679BA5C2-2EE9-482F-BD63-ACC3E6D213CC}" destId="{FC0F25BF-0098-463C-ADF0-388495A5032E}" srcOrd="0" destOrd="0" parTransId="{A8EB56F8-A0EA-4ACC-B7E2-74853DCD7630}" sibTransId="{DC9DADB8-005E-434A-A6A9-3572361F59B3}"/>
    <dgm:cxn modelId="{1A4CD2E6-7268-410A-8500-300676E60561}" type="presOf" srcId="{4C042637-2218-4A1B-A8CF-424E4AFD8B67}" destId="{0E79243E-46DF-4ED1-8622-EE62BC8B408B}" srcOrd="0" destOrd="0" presId="urn:microsoft.com/office/officeart/2005/8/layout/vList2"/>
    <dgm:cxn modelId="{52F86227-F36D-4E32-872A-09B78E21B436}" type="presOf" srcId="{FC0F25BF-0098-463C-ADF0-388495A5032E}" destId="{F9C04FF1-F507-4D78-9465-E91F87D2869B}" srcOrd="0" destOrd="0" presId="urn:microsoft.com/office/officeart/2005/8/layout/vList2"/>
    <dgm:cxn modelId="{86A8922A-BF97-4F46-9CA0-E383B5E93B41}" srcId="{679BA5C2-2EE9-482F-BD63-ACC3E6D213CC}" destId="{71718A96-79B9-4E43-AEA2-9CF457FA58A2}" srcOrd="2" destOrd="0" parTransId="{1844061A-0589-4FF4-9289-61D416B7B025}" sibTransId="{4DB89372-A9FD-4C15-AF46-0ACE18C8DCF7}"/>
    <dgm:cxn modelId="{540A91D3-7E77-495B-A08F-64E63A1670AD}" type="presParOf" srcId="{B80E7903-B135-441C-8205-F4BA39CF7180}" destId="{F9C04FF1-F507-4D78-9465-E91F87D2869B}" srcOrd="0" destOrd="0" presId="urn:microsoft.com/office/officeart/2005/8/layout/vList2"/>
    <dgm:cxn modelId="{45108A04-30EA-4C2E-9278-3363BBE5D310}" type="presParOf" srcId="{B80E7903-B135-441C-8205-F4BA39CF7180}" destId="{5DCE1CDE-167E-4341-A5B8-71876799DDAC}" srcOrd="1" destOrd="0" presId="urn:microsoft.com/office/officeart/2005/8/layout/vList2"/>
    <dgm:cxn modelId="{3530320C-A72A-4E0A-9980-2DFF687D9B5F}" type="presParOf" srcId="{B80E7903-B135-441C-8205-F4BA39CF7180}" destId="{0E79243E-46DF-4ED1-8622-EE62BC8B408B}" srcOrd="2" destOrd="0" presId="urn:microsoft.com/office/officeart/2005/8/layout/vList2"/>
    <dgm:cxn modelId="{E45265A6-1B3E-402A-975B-1A11877CABAE}" type="presParOf" srcId="{B80E7903-B135-441C-8205-F4BA39CF7180}" destId="{E222CA3D-C23E-40B9-B9AB-8301CFEB4B41}" srcOrd="3" destOrd="0" presId="urn:microsoft.com/office/officeart/2005/8/layout/vList2"/>
    <dgm:cxn modelId="{DB702DF4-26F4-4E00-B1B8-98B69551480F}" type="presParOf" srcId="{B80E7903-B135-441C-8205-F4BA39CF7180}" destId="{183B3677-1E4B-4582-92FF-EBC2D36E4EB6}" srcOrd="4"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65B308FC-CA6C-4712-924C-AAFC3059F17B}" type="doc">
      <dgm:prSet loTypeId="urn:microsoft.com/office/officeart/2005/8/layout/equation2" loCatId="process" qsTypeId="urn:microsoft.com/office/officeart/2005/8/quickstyle/simple3" qsCatId="simple" csTypeId="urn:microsoft.com/office/officeart/2005/8/colors/colorful2" csCatId="colorful" phldr="1"/>
      <dgm:spPr/>
    </dgm:pt>
    <dgm:pt modelId="{2BEF4A6B-6855-47D8-81BA-97A96C0E8C7D}">
      <dgm:prSet phldrT="[Text]"/>
      <dgm:spPr/>
      <dgm:t>
        <a:bodyPr/>
        <a:lstStyle/>
        <a:p>
          <a:r>
            <a:rPr lang="en-US" dirty="0" smtClean="0"/>
            <a:t>Direct </a:t>
          </a:r>
          <a:endParaRPr lang="en-US" dirty="0"/>
        </a:p>
      </dgm:t>
    </dgm:pt>
    <dgm:pt modelId="{2E60500B-7174-4C55-81BC-E1B638DC32DD}" type="parTrans" cxnId="{CE1C87BB-B0F2-4CAB-88B4-F0850FE5E388}">
      <dgm:prSet/>
      <dgm:spPr/>
      <dgm:t>
        <a:bodyPr/>
        <a:lstStyle/>
        <a:p>
          <a:endParaRPr lang="en-US"/>
        </a:p>
      </dgm:t>
    </dgm:pt>
    <dgm:pt modelId="{1460C377-3945-4C82-B979-7AC19A4439AF}" type="sibTrans" cxnId="{CE1C87BB-B0F2-4CAB-88B4-F0850FE5E388}">
      <dgm:prSet/>
      <dgm:spPr/>
      <dgm:t>
        <a:bodyPr/>
        <a:lstStyle/>
        <a:p>
          <a:endParaRPr lang="en-US"/>
        </a:p>
      </dgm:t>
    </dgm:pt>
    <dgm:pt modelId="{9FA18B6F-2088-4125-8A2C-8FF7EC287ABA}">
      <dgm:prSet phldrT="[Text]"/>
      <dgm:spPr/>
      <dgm:t>
        <a:bodyPr/>
        <a:lstStyle/>
        <a:p>
          <a:r>
            <a:rPr lang="en-US" dirty="0" smtClean="0"/>
            <a:t>Indirect</a:t>
          </a:r>
          <a:endParaRPr lang="en-US" dirty="0"/>
        </a:p>
      </dgm:t>
    </dgm:pt>
    <dgm:pt modelId="{FFD4ACD8-3497-4E46-9AA3-A8E437CE9717}" type="parTrans" cxnId="{5FC32608-5C48-4A7E-82ED-441AA18797B0}">
      <dgm:prSet/>
      <dgm:spPr/>
      <dgm:t>
        <a:bodyPr/>
        <a:lstStyle/>
        <a:p>
          <a:endParaRPr lang="en-US"/>
        </a:p>
      </dgm:t>
    </dgm:pt>
    <dgm:pt modelId="{CF90D205-A41D-4B65-BC8C-C3A46205EC99}" type="sibTrans" cxnId="{5FC32608-5C48-4A7E-82ED-441AA18797B0}">
      <dgm:prSet/>
      <dgm:spPr/>
      <dgm:t>
        <a:bodyPr/>
        <a:lstStyle/>
        <a:p>
          <a:endParaRPr lang="en-US"/>
        </a:p>
      </dgm:t>
    </dgm:pt>
    <dgm:pt modelId="{3513CC54-BB66-4531-858A-1B32AB19EE8E}">
      <dgm:prSet phldrT="[Text]"/>
      <dgm:spPr/>
      <dgm:t>
        <a:bodyPr/>
        <a:lstStyle/>
        <a:p>
          <a:r>
            <a:rPr lang="en-US" dirty="0" smtClean="0"/>
            <a:t>Composite </a:t>
          </a:r>
          <a:r>
            <a:rPr lang="en-US" dirty="0" err="1" smtClean="0"/>
            <a:t>veeners</a:t>
          </a:r>
          <a:r>
            <a:rPr lang="en-US" dirty="0" smtClean="0"/>
            <a:t> </a:t>
          </a:r>
          <a:endParaRPr lang="en-US" dirty="0"/>
        </a:p>
      </dgm:t>
    </dgm:pt>
    <dgm:pt modelId="{6BEC47A5-D4D5-452D-8533-041322AB6486}" type="parTrans" cxnId="{00FEAFFD-199C-4AB6-99F8-4A9364157BCF}">
      <dgm:prSet/>
      <dgm:spPr/>
      <dgm:t>
        <a:bodyPr/>
        <a:lstStyle/>
        <a:p>
          <a:endParaRPr lang="en-US"/>
        </a:p>
      </dgm:t>
    </dgm:pt>
    <dgm:pt modelId="{FCEC399A-7A9C-4F5F-84FA-977D17DE7E33}" type="sibTrans" cxnId="{00FEAFFD-199C-4AB6-99F8-4A9364157BCF}">
      <dgm:prSet/>
      <dgm:spPr/>
      <dgm:t>
        <a:bodyPr/>
        <a:lstStyle/>
        <a:p>
          <a:endParaRPr lang="en-US"/>
        </a:p>
      </dgm:t>
    </dgm:pt>
    <dgm:pt modelId="{4356477F-73EA-41A9-9A34-2211ABCBE86E}" type="pres">
      <dgm:prSet presAssocID="{65B308FC-CA6C-4712-924C-AAFC3059F17B}" presName="Name0" presStyleCnt="0">
        <dgm:presLayoutVars>
          <dgm:dir/>
          <dgm:resizeHandles val="exact"/>
        </dgm:presLayoutVars>
      </dgm:prSet>
      <dgm:spPr/>
    </dgm:pt>
    <dgm:pt modelId="{CA172A09-DC4B-405F-A68A-7F6E15AEA33C}" type="pres">
      <dgm:prSet presAssocID="{65B308FC-CA6C-4712-924C-AAFC3059F17B}" presName="vNodes" presStyleCnt="0"/>
      <dgm:spPr/>
    </dgm:pt>
    <dgm:pt modelId="{88F6C692-6777-4526-8E5B-962277616709}" type="pres">
      <dgm:prSet presAssocID="{2BEF4A6B-6855-47D8-81BA-97A96C0E8C7D}" presName="node" presStyleLbl="node1" presStyleIdx="0" presStyleCnt="3">
        <dgm:presLayoutVars>
          <dgm:bulletEnabled val="1"/>
        </dgm:presLayoutVars>
      </dgm:prSet>
      <dgm:spPr/>
      <dgm:t>
        <a:bodyPr/>
        <a:lstStyle/>
        <a:p>
          <a:endParaRPr lang="en-US"/>
        </a:p>
      </dgm:t>
    </dgm:pt>
    <dgm:pt modelId="{01B34A37-72D4-4720-970B-01F00DFAE027}" type="pres">
      <dgm:prSet presAssocID="{1460C377-3945-4C82-B979-7AC19A4439AF}" presName="spacerT" presStyleCnt="0"/>
      <dgm:spPr/>
    </dgm:pt>
    <dgm:pt modelId="{FEE41565-8717-4467-889E-265FCA042D9A}" type="pres">
      <dgm:prSet presAssocID="{1460C377-3945-4C82-B979-7AC19A4439AF}" presName="sibTrans" presStyleLbl="sibTrans2D1" presStyleIdx="0" presStyleCnt="2"/>
      <dgm:spPr/>
      <dgm:t>
        <a:bodyPr/>
        <a:lstStyle/>
        <a:p>
          <a:endParaRPr lang="en-US"/>
        </a:p>
      </dgm:t>
    </dgm:pt>
    <dgm:pt modelId="{EE60B1F6-AC32-4F28-82C9-847D44F6B82B}" type="pres">
      <dgm:prSet presAssocID="{1460C377-3945-4C82-B979-7AC19A4439AF}" presName="spacerB" presStyleCnt="0"/>
      <dgm:spPr/>
    </dgm:pt>
    <dgm:pt modelId="{D5B2A915-ACE8-45AE-A9D8-EEB3B710D406}" type="pres">
      <dgm:prSet presAssocID="{9FA18B6F-2088-4125-8A2C-8FF7EC287ABA}" presName="node" presStyleLbl="node1" presStyleIdx="1" presStyleCnt="3">
        <dgm:presLayoutVars>
          <dgm:bulletEnabled val="1"/>
        </dgm:presLayoutVars>
      </dgm:prSet>
      <dgm:spPr/>
      <dgm:t>
        <a:bodyPr/>
        <a:lstStyle/>
        <a:p>
          <a:endParaRPr lang="en-US"/>
        </a:p>
      </dgm:t>
    </dgm:pt>
    <dgm:pt modelId="{BAE4A4F0-5D71-40BF-BCF5-E73E26698CF1}" type="pres">
      <dgm:prSet presAssocID="{65B308FC-CA6C-4712-924C-AAFC3059F17B}" presName="sibTransLast" presStyleLbl="sibTrans2D1" presStyleIdx="1" presStyleCnt="2"/>
      <dgm:spPr/>
      <dgm:t>
        <a:bodyPr/>
        <a:lstStyle/>
        <a:p>
          <a:endParaRPr lang="en-US"/>
        </a:p>
      </dgm:t>
    </dgm:pt>
    <dgm:pt modelId="{0618C601-FB05-4125-884B-200E37DE9B61}" type="pres">
      <dgm:prSet presAssocID="{65B308FC-CA6C-4712-924C-AAFC3059F17B}" presName="connectorText" presStyleLbl="sibTrans2D1" presStyleIdx="1" presStyleCnt="2"/>
      <dgm:spPr/>
      <dgm:t>
        <a:bodyPr/>
        <a:lstStyle/>
        <a:p>
          <a:endParaRPr lang="en-US"/>
        </a:p>
      </dgm:t>
    </dgm:pt>
    <dgm:pt modelId="{B5915B23-6E56-4CA3-B2E2-1AEF115DC1AB}" type="pres">
      <dgm:prSet presAssocID="{65B308FC-CA6C-4712-924C-AAFC3059F17B}" presName="lastNode" presStyleLbl="node1" presStyleIdx="2" presStyleCnt="3">
        <dgm:presLayoutVars>
          <dgm:bulletEnabled val="1"/>
        </dgm:presLayoutVars>
      </dgm:prSet>
      <dgm:spPr/>
      <dgm:t>
        <a:bodyPr/>
        <a:lstStyle/>
        <a:p>
          <a:endParaRPr lang="en-US"/>
        </a:p>
      </dgm:t>
    </dgm:pt>
  </dgm:ptLst>
  <dgm:cxnLst>
    <dgm:cxn modelId="{56CB94D9-5732-4EE6-8E10-5821A9DD36B9}" type="presOf" srcId="{1460C377-3945-4C82-B979-7AC19A4439AF}" destId="{FEE41565-8717-4467-889E-265FCA042D9A}" srcOrd="0" destOrd="0" presId="urn:microsoft.com/office/officeart/2005/8/layout/equation2"/>
    <dgm:cxn modelId="{5FC32608-5C48-4A7E-82ED-441AA18797B0}" srcId="{65B308FC-CA6C-4712-924C-AAFC3059F17B}" destId="{9FA18B6F-2088-4125-8A2C-8FF7EC287ABA}" srcOrd="1" destOrd="0" parTransId="{FFD4ACD8-3497-4E46-9AA3-A8E437CE9717}" sibTransId="{CF90D205-A41D-4B65-BC8C-C3A46205EC99}"/>
    <dgm:cxn modelId="{CE1C87BB-B0F2-4CAB-88B4-F0850FE5E388}" srcId="{65B308FC-CA6C-4712-924C-AAFC3059F17B}" destId="{2BEF4A6B-6855-47D8-81BA-97A96C0E8C7D}" srcOrd="0" destOrd="0" parTransId="{2E60500B-7174-4C55-81BC-E1B638DC32DD}" sibTransId="{1460C377-3945-4C82-B979-7AC19A4439AF}"/>
    <dgm:cxn modelId="{0BB955A3-ACFF-41BE-A86A-AA81255C1A4C}" type="presOf" srcId="{CF90D205-A41D-4B65-BC8C-C3A46205EC99}" destId="{BAE4A4F0-5D71-40BF-BCF5-E73E26698CF1}" srcOrd="0" destOrd="0" presId="urn:microsoft.com/office/officeart/2005/8/layout/equation2"/>
    <dgm:cxn modelId="{143118A7-72AF-4487-BF37-6AA3A76E8FCF}" type="presOf" srcId="{2BEF4A6B-6855-47D8-81BA-97A96C0E8C7D}" destId="{88F6C692-6777-4526-8E5B-962277616709}" srcOrd="0" destOrd="0" presId="urn:microsoft.com/office/officeart/2005/8/layout/equation2"/>
    <dgm:cxn modelId="{00FEAFFD-199C-4AB6-99F8-4A9364157BCF}" srcId="{65B308FC-CA6C-4712-924C-AAFC3059F17B}" destId="{3513CC54-BB66-4531-858A-1B32AB19EE8E}" srcOrd="2" destOrd="0" parTransId="{6BEC47A5-D4D5-452D-8533-041322AB6486}" sibTransId="{FCEC399A-7A9C-4F5F-84FA-977D17DE7E33}"/>
    <dgm:cxn modelId="{26045A4C-BBE6-471A-833F-20C8685027AD}" type="presOf" srcId="{9FA18B6F-2088-4125-8A2C-8FF7EC287ABA}" destId="{D5B2A915-ACE8-45AE-A9D8-EEB3B710D406}" srcOrd="0" destOrd="0" presId="urn:microsoft.com/office/officeart/2005/8/layout/equation2"/>
    <dgm:cxn modelId="{10FC5DFC-4CC6-44C8-B3C1-270F3AD53C34}" type="presOf" srcId="{3513CC54-BB66-4531-858A-1B32AB19EE8E}" destId="{B5915B23-6E56-4CA3-B2E2-1AEF115DC1AB}" srcOrd="0" destOrd="0" presId="urn:microsoft.com/office/officeart/2005/8/layout/equation2"/>
    <dgm:cxn modelId="{98524424-068E-45B7-84D0-6B2E9DD7DA39}" type="presOf" srcId="{65B308FC-CA6C-4712-924C-AAFC3059F17B}" destId="{4356477F-73EA-41A9-9A34-2211ABCBE86E}" srcOrd="0" destOrd="0" presId="urn:microsoft.com/office/officeart/2005/8/layout/equation2"/>
    <dgm:cxn modelId="{037079A9-FEE7-4272-B7D7-17BE91237C2A}" type="presOf" srcId="{CF90D205-A41D-4B65-BC8C-C3A46205EC99}" destId="{0618C601-FB05-4125-884B-200E37DE9B61}" srcOrd="1" destOrd="0" presId="urn:microsoft.com/office/officeart/2005/8/layout/equation2"/>
    <dgm:cxn modelId="{F37A283F-3BE4-4F00-B0C0-C9D07B22B48D}" type="presParOf" srcId="{4356477F-73EA-41A9-9A34-2211ABCBE86E}" destId="{CA172A09-DC4B-405F-A68A-7F6E15AEA33C}" srcOrd="0" destOrd="0" presId="urn:microsoft.com/office/officeart/2005/8/layout/equation2"/>
    <dgm:cxn modelId="{8E08E7A6-C735-48BF-835B-80C4E57C7308}" type="presParOf" srcId="{CA172A09-DC4B-405F-A68A-7F6E15AEA33C}" destId="{88F6C692-6777-4526-8E5B-962277616709}" srcOrd="0" destOrd="0" presId="urn:microsoft.com/office/officeart/2005/8/layout/equation2"/>
    <dgm:cxn modelId="{AEDAC1F8-D1D1-439D-9F53-A2257C41EA4C}" type="presParOf" srcId="{CA172A09-DC4B-405F-A68A-7F6E15AEA33C}" destId="{01B34A37-72D4-4720-970B-01F00DFAE027}" srcOrd="1" destOrd="0" presId="urn:microsoft.com/office/officeart/2005/8/layout/equation2"/>
    <dgm:cxn modelId="{734FEA68-10DE-4005-9E23-997151EF44F1}" type="presParOf" srcId="{CA172A09-DC4B-405F-A68A-7F6E15AEA33C}" destId="{FEE41565-8717-4467-889E-265FCA042D9A}" srcOrd="2" destOrd="0" presId="urn:microsoft.com/office/officeart/2005/8/layout/equation2"/>
    <dgm:cxn modelId="{338D65A1-17F3-440F-9567-5BC0CC0213F8}" type="presParOf" srcId="{CA172A09-DC4B-405F-A68A-7F6E15AEA33C}" destId="{EE60B1F6-AC32-4F28-82C9-847D44F6B82B}" srcOrd="3" destOrd="0" presId="urn:microsoft.com/office/officeart/2005/8/layout/equation2"/>
    <dgm:cxn modelId="{67CAED0A-3B64-463B-83E0-8D22F68599CD}" type="presParOf" srcId="{CA172A09-DC4B-405F-A68A-7F6E15AEA33C}" destId="{D5B2A915-ACE8-45AE-A9D8-EEB3B710D406}" srcOrd="4" destOrd="0" presId="urn:microsoft.com/office/officeart/2005/8/layout/equation2"/>
    <dgm:cxn modelId="{294040C7-90B2-40E3-AF88-DB71CDBC648B}" type="presParOf" srcId="{4356477F-73EA-41A9-9A34-2211ABCBE86E}" destId="{BAE4A4F0-5D71-40BF-BCF5-E73E26698CF1}" srcOrd="1" destOrd="0" presId="urn:microsoft.com/office/officeart/2005/8/layout/equation2"/>
    <dgm:cxn modelId="{B639689C-7FD7-4C97-98D9-BDB7579A459E}" type="presParOf" srcId="{BAE4A4F0-5D71-40BF-BCF5-E73E26698CF1}" destId="{0618C601-FB05-4125-884B-200E37DE9B61}" srcOrd="0" destOrd="0" presId="urn:microsoft.com/office/officeart/2005/8/layout/equation2"/>
    <dgm:cxn modelId="{8A7A8A21-3DCE-4733-BBDB-A0EA12044529}" type="presParOf" srcId="{4356477F-73EA-41A9-9A34-2211ABCBE86E}" destId="{B5915B23-6E56-4CA3-B2E2-1AEF115DC1AB}" srcOrd="2" destOrd="0" presId="urn:microsoft.com/office/officeart/2005/8/layout/equation2"/>
  </dgm:cxnLst>
  <dgm:bg/>
  <dgm:whole/>
</dgm:dataModel>
</file>

<file path=ppt/diagrams/data4.xml><?xml version="1.0" encoding="utf-8"?>
<dgm:dataModel xmlns:dgm="http://schemas.openxmlformats.org/drawingml/2006/diagram" xmlns:a="http://schemas.openxmlformats.org/drawingml/2006/main">
  <dgm:ptLst>
    <dgm:pt modelId="{84BC8799-4FDE-4D35-A165-E5C5238EE455}" type="doc">
      <dgm:prSet loTypeId="urn:microsoft.com/office/officeart/2005/8/layout/process1" loCatId="process" qsTypeId="urn:microsoft.com/office/officeart/2005/8/quickstyle/simple3" qsCatId="simple" csTypeId="urn:microsoft.com/office/officeart/2005/8/colors/accent2_3" csCatId="accent2" phldr="1"/>
      <dgm:spPr/>
      <dgm:t>
        <a:bodyPr/>
        <a:lstStyle/>
        <a:p>
          <a:endParaRPr lang="en-US"/>
        </a:p>
      </dgm:t>
    </dgm:pt>
    <dgm:pt modelId="{25A2778D-BD13-4324-9495-B320647C3AD1}">
      <dgm:prSet/>
      <dgm:spPr/>
      <dgm:t>
        <a:bodyPr/>
        <a:lstStyle/>
        <a:p>
          <a:pPr algn="l" rtl="0"/>
          <a:r>
            <a:rPr lang="en-US" dirty="0" smtClean="0"/>
            <a:t>A window preparation without extension sub-</a:t>
          </a:r>
          <a:r>
            <a:rPr lang="en-US" dirty="0" err="1" smtClean="0"/>
            <a:t>gingivally</a:t>
          </a:r>
          <a:r>
            <a:rPr lang="en-US" dirty="0" smtClean="0"/>
            <a:t> or involving </a:t>
          </a:r>
          <a:r>
            <a:rPr lang="en-US" dirty="0" err="1" smtClean="0"/>
            <a:t>incisal</a:t>
          </a:r>
          <a:r>
            <a:rPr lang="en-US" dirty="0" smtClean="0"/>
            <a:t> angle</a:t>
          </a:r>
          <a:endParaRPr lang="en-US" dirty="0"/>
        </a:p>
      </dgm:t>
    </dgm:pt>
    <dgm:pt modelId="{66E8E8AA-8F11-4FFA-A742-F1A19AA665AB}" type="parTrans" cxnId="{DDF89ADC-DD5F-45F0-BFFA-9A901B80004D}">
      <dgm:prSet/>
      <dgm:spPr/>
      <dgm:t>
        <a:bodyPr/>
        <a:lstStyle/>
        <a:p>
          <a:endParaRPr lang="en-US"/>
        </a:p>
      </dgm:t>
    </dgm:pt>
    <dgm:pt modelId="{FB64B6EA-0C11-4453-8B44-710D835E3369}" type="sibTrans" cxnId="{DDF89ADC-DD5F-45F0-BFFA-9A901B80004D}">
      <dgm:prSet/>
      <dgm:spPr/>
      <dgm:t>
        <a:bodyPr/>
        <a:lstStyle/>
        <a:p>
          <a:endParaRPr lang="en-US"/>
        </a:p>
      </dgm:t>
    </dgm:pt>
    <dgm:pt modelId="{C89E1FE1-72FD-46B4-8EF5-8DE9EF7FD87B}">
      <dgm:prSet/>
      <dgm:spPr/>
      <dgm:t>
        <a:bodyPr/>
        <a:lstStyle/>
        <a:p>
          <a:pPr algn="l" rtl="0"/>
          <a:r>
            <a:rPr lang="en-US" dirty="0" smtClean="0"/>
            <a:t>Window preparation that extends to gingival crest and terminates at the </a:t>
          </a:r>
          <a:r>
            <a:rPr lang="en-US" dirty="0" err="1" smtClean="0"/>
            <a:t>facio-incisal</a:t>
          </a:r>
          <a:r>
            <a:rPr lang="en-US" dirty="0" smtClean="0"/>
            <a:t> angle</a:t>
          </a:r>
          <a:endParaRPr lang="en-US" dirty="0"/>
        </a:p>
      </dgm:t>
    </dgm:pt>
    <dgm:pt modelId="{5F6EAC47-729B-4596-9B16-23B616FF66C8}" type="parTrans" cxnId="{2E446368-5FAB-40C0-81AD-A77DEFD0A2ED}">
      <dgm:prSet/>
      <dgm:spPr/>
      <dgm:t>
        <a:bodyPr/>
        <a:lstStyle/>
        <a:p>
          <a:endParaRPr lang="en-US"/>
        </a:p>
      </dgm:t>
    </dgm:pt>
    <dgm:pt modelId="{A9B00064-0D97-46C4-B6D7-26647F5960A2}" type="sibTrans" cxnId="{2E446368-5FAB-40C0-81AD-A77DEFD0A2ED}">
      <dgm:prSet/>
      <dgm:spPr/>
      <dgm:t>
        <a:bodyPr/>
        <a:lstStyle/>
        <a:p>
          <a:endParaRPr lang="en-US"/>
        </a:p>
      </dgm:t>
    </dgm:pt>
    <dgm:pt modelId="{9DF9D7D9-D5D9-4CE2-BE34-8AC8EAD9500C}">
      <dgm:prSet/>
      <dgm:spPr/>
      <dgm:t>
        <a:bodyPr/>
        <a:lstStyle/>
        <a:p>
          <a:pPr rtl="0"/>
          <a:r>
            <a:rPr lang="en-US" dirty="0" smtClean="0"/>
            <a:t>Veneers with </a:t>
          </a:r>
          <a:r>
            <a:rPr lang="en-US" dirty="0" err="1" smtClean="0"/>
            <a:t>incisal</a:t>
          </a:r>
          <a:r>
            <a:rPr lang="en-US" dirty="0" smtClean="0"/>
            <a:t> overlapping with sub-gingival extension</a:t>
          </a:r>
          <a:endParaRPr lang="en-US" dirty="0"/>
        </a:p>
      </dgm:t>
    </dgm:pt>
    <dgm:pt modelId="{69ABA070-B82C-4DD2-8078-2C11D54DBEE0}" type="parTrans" cxnId="{D72F0137-0ABF-47E3-9353-3E97FD115EB3}">
      <dgm:prSet/>
      <dgm:spPr/>
      <dgm:t>
        <a:bodyPr/>
        <a:lstStyle/>
        <a:p>
          <a:endParaRPr lang="en-US"/>
        </a:p>
      </dgm:t>
    </dgm:pt>
    <dgm:pt modelId="{CFBFEFB4-13AB-4683-BADE-86F07ACB69DA}" type="sibTrans" cxnId="{D72F0137-0ABF-47E3-9353-3E97FD115EB3}">
      <dgm:prSet/>
      <dgm:spPr/>
      <dgm:t>
        <a:bodyPr/>
        <a:lstStyle/>
        <a:p>
          <a:endParaRPr lang="en-US"/>
        </a:p>
      </dgm:t>
    </dgm:pt>
    <dgm:pt modelId="{B8539143-806B-4F84-A50F-00AB8212D77B}">
      <dgm:prSet/>
      <dgm:spPr/>
      <dgm:t>
        <a:bodyPr/>
        <a:lstStyle/>
        <a:p>
          <a:pPr rtl="0"/>
          <a:endParaRPr lang="en-US" dirty="0"/>
        </a:p>
      </dgm:t>
    </dgm:pt>
    <dgm:pt modelId="{1CA628E1-C6CE-4A49-BCFE-43F8821965EF}" type="parTrans" cxnId="{94912A25-91FA-4C92-9755-2005B0EF75CA}">
      <dgm:prSet/>
      <dgm:spPr/>
      <dgm:t>
        <a:bodyPr/>
        <a:lstStyle/>
        <a:p>
          <a:endParaRPr lang="en-US"/>
        </a:p>
      </dgm:t>
    </dgm:pt>
    <dgm:pt modelId="{5271A98B-75E3-4C83-BDC2-C63EC51B43DC}" type="sibTrans" cxnId="{94912A25-91FA-4C92-9755-2005B0EF75CA}">
      <dgm:prSet/>
      <dgm:spPr/>
      <dgm:t>
        <a:bodyPr/>
        <a:lstStyle/>
        <a:p>
          <a:endParaRPr lang="en-US"/>
        </a:p>
      </dgm:t>
    </dgm:pt>
    <dgm:pt modelId="{E780A139-5C43-4E21-93E4-0C0F661568C1}" type="pres">
      <dgm:prSet presAssocID="{84BC8799-4FDE-4D35-A165-E5C5238EE455}" presName="Name0" presStyleCnt="0">
        <dgm:presLayoutVars>
          <dgm:dir/>
          <dgm:resizeHandles val="exact"/>
        </dgm:presLayoutVars>
      </dgm:prSet>
      <dgm:spPr/>
      <dgm:t>
        <a:bodyPr/>
        <a:lstStyle/>
        <a:p>
          <a:endParaRPr lang="en-US"/>
        </a:p>
      </dgm:t>
    </dgm:pt>
    <dgm:pt modelId="{85D75533-06AF-4C44-93A3-20E85378ADA5}" type="pres">
      <dgm:prSet presAssocID="{25A2778D-BD13-4324-9495-B320647C3AD1}" presName="node" presStyleLbl="node1" presStyleIdx="0" presStyleCnt="3">
        <dgm:presLayoutVars>
          <dgm:bulletEnabled val="1"/>
        </dgm:presLayoutVars>
      </dgm:prSet>
      <dgm:spPr/>
      <dgm:t>
        <a:bodyPr/>
        <a:lstStyle/>
        <a:p>
          <a:endParaRPr lang="en-US"/>
        </a:p>
      </dgm:t>
    </dgm:pt>
    <dgm:pt modelId="{AFD23A65-BF0C-40AC-8A74-00A171AA1891}" type="pres">
      <dgm:prSet presAssocID="{FB64B6EA-0C11-4453-8B44-710D835E3369}" presName="sibTrans" presStyleLbl="sibTrans2D1" presStyleIdx="0" presStyleCnt="2"/>
      <dgm:spPr/>
      <dgm:t>
        <a:bodyPr/>
        <a:lstStyle/>
        <a:p>
          <a:endParaRPr lang="en-US"/>
        </a:p>
      </dgm:t>
    </dgm:pt>
    <dgm:pt modelId="{6D20E54D-1729-4540-B2BA-4E3AC4046A1D}" type="pres">
      <dgm:prSet presAssocID="{FB64B6EA-0C11-4453-8B44-710D835E3369}" presName="connectorText" presStyleLbl="sibTrans2D1" presStyleIdx="0" presStyleCnt="2"/>
      <dgm:spPr/>
      <dgm:t>
        <a:bodyPr/>
        <a:lstStyle/>
        <a:p>
          <a:endParaRPr lang="en-US"/>
        </a:p>
      </dgm:t>
    </dgm:pt>
    <dgm:pt modelId="{B6CDE24A-AB96-430F-AAB5-1033D1078CD9}" type="pres">
      <dgm:prSet presAssocID="{C89E1FE1-72FD-46B4-8EF5-8DE9EF7FD87B}" presName="node" presStyleLbl="node1" presStyleIdx="1" presStyleCnt="3">
        <dgm:presLayoutVars>
          <dgm:bulletEnabled val="1"/>
        </dgm:presLayoutVars>
      </dgm:prSet>
      <dgm:spPr/>
      <dgm:t>
        <a:bodyPr/>
        <a:lstStyle/>
        <a:p>
          <a:endParaRPr lang="en-US"/>
        </a:p>
      </dgm:t>
    </dgm:pt>
    <dgm:pt modelId="{EA89517B-F7B6-41F2-99AD-342C17A93224}" type="pres">
      <dgm:prSet presAssocID="{A9B00064-0D97-46C4-B6D7-26647F5960A2}" presName="sibTrans" presStyleLbl="sibTrans2D1" presStyleIdx="1" presStyleCnt="2"/>
      <dgm:spPr/>
      <dgm:t>
        <a:bodyPr/>
        <a:lstStyle/>
        <a:p>
          <a:endParaRPr lang="en-US"/>
        </a:p>
      </dgm:t>
    </dgm:pt>
    <dgm:pt modelId="{B6E21050-F737-4EF7-AA0A-09FAD685DA0A}" type="pres">
      <dgm:prSet presAssocID="{A9B00064-0D97-46C4-B6D7-26647F5960A2}" presName="connectorText" presStyleLbl="sibTrans2D1" presStyleIdx="1" presStyleCnt="2"/>
      <dgm:spPr/>
      <dgm:t>
        <a:bodyPr/>
        <a:lstStyle/>
        <a:p>
          <a:endParaRPr lang="en-US"/>
        </a:p>
      </dgm:t>
    </dgm:pt>
    <dgm:pt modelId="{4B0BD637-DB42-4419-9316-786D8AEC34A7}" type="pres">
      <dgm:prSet presAssocID="{9DF9D7D9-D5D9-4CE2-BE34-8AC8EAD9500C}" presName="node" presStyleLbl="node1" presStyleIdx="2" presStyleCnt="3">
        <dgm:presLayoutVars>
          <dgm:bulletEnabled val="1"/>
        </dgm:presLayoutVars>
      </dgm:prSet>
      <dgm:spPr/>
      <dgm:t>
        <a:bodyPr/>
        <a:lstStyle/>
        <a:p>
          <a:endParaRPr lang="en-US"/>
        </a:p>
      </dgm:t>
    </dgm:pt>
  </dgm:ptLst>
  <dgm:cxnLst>
    <dgm:cxn modelId="{2E446368-5FAB-40C0-81AD-A77DEFD0A2ED}" srcId="{84BC8799-4FDE-4D35-A165-E5C5238EE455}" destId="{C89E1FE1-72FD-46B4-8EF5-8DE9EF7FD87B}" srcOrd="1" destOrd="0" parTransId="{5F6EAC47-729B-4596-9B16-23B616FF66C8}" sibTransId="{A9B00064-0D97-46C4-B6D7-26647F5960A2}"/>
    <dgm:cxn modelId="{DDF89ADC-DD5F-45F0-BFFA-9A901B80004D}" srcId="{84BC8799-4FDE-4D35-A165-E5C5238EE455}" destId="{25A2778D-BD13-4324-9495-B320647C3AD1}" srcOrd="0" destOrd="0" parTransId="{66E8E8AA-8F11-4FFA-A742-F1A19AA665AB}" sibTransId="{FB64B6EA-0C11-4453-8B44-710D835E3369}"/>
    <dgm:cxn modelId="{2E14C35B-F3EC-42C0-8E4F-1A838FEEC004}" type="presOf" srcId="{9DF9D7D9-D5D9-4CE2-BE34-8AC8EAD9500C}" destId="{4B0BD637-DB42-4419-9316-786D8AEC34A7}" srcOrd="0" destOrd="0" presId="urn:microsoft.com/office/officeart/2005/8/layout/process1"/>
    <dgm:cxn modelId="{F190F671-ABAB-416E-8AA8-2B800AE68C32}" type="presOf" srcId="{84BC8799-4FDE-4D35-A165-E5C5238EE455}" destId="{E780A139-5C43-4E21-93E4-0C0F661568C1}" srcOrd="0" destOrd="0" presId="urn:microsoft.com/office/officeart/2005/8/layout/process1"/>
    <dgm:cxn modelId="{B758FCE9-7AA1-4586-BBE9-FE6B33C372ED}" type="presOf" srcId="{B8539143-806B-4F84-A50F-00AB8212D77B}" destId="{4B0BD637-DB42-4419-9316-786D8AEC34A7}" srcOrd="0" destOrd="1" presId="urn:microsoft.com/office/officeart/2005/8/layout/process1"/>
    <dgm:cxn modelId="{AE5429B4-A30D-4A9F-B2CD-DA68C7976BB3}" type="presOf" srcId="{25A2778D-BD13-4324-9495-B320647C3AD1}" destId="{85D75533-06AF-4C44-93A3-20E85378ADA5}" srcOrd="0" destOrd="0" presId="urn:microsoft.com/office/officeart/2005/8/layout/process1"/>
    <dgm:cxn modelId="{C52783C8-269A-4CA2-A45A-02C3732611EB}" type="presOf" srcId="{A9B00064-0D97-46C4-B6D7-26647F5960A2}" destId="{B6E21050-F737-4EF7-AA0A-09FAD685DA0A}" srcOrd="1" destOrd="0" presId="urn:microsoft.com/office/officeart/2005/8/layout/process1"/>
    <dgm:cxn modelId="{D72F0137-0ABF-47E3-9353-3E97FD115EB3}" srcId="{84BC8799-4FDE-4D35-A165-E5C5238EE455}" destId="{9DF9D7D9-D5D9-4CE2-BE34-8AC8EAD9500C}" srcOrd="2" destOrd="0" parTransId="{69ABA070-B82C-4DD2-8078-2C11D54DBEE0}" sibTransId="{CFBFEFB4-13AB-4683-BADE-86F07ACB69DA}"/>
    <dgm:cxn modelId="{D38CA228-D7A4-4D98-AFE5-83892BEEB647}" type="presOf" srcId="{A9B00064-0D97-46C4-B6D7-26647F5960A2}" destId="{EA89517B-F7B6-41F2-99AD-342C17A93224}" srcOrd="0" destOrd="0" presId="urn:microsoft.com/office/officeart/2005/8/layout/process1"/>
    <dgm:cxn modelId="{580C672F-2C6F-4E46-99C7-138F5E96EBF6}" type="presOf" srcId="{C89E1FE1-72FD-46B4-8EF5-8DE9EF7FD87B}" destId="{B6CDE24A-AB96-430F-AAB5-1033D1078CD9}" srcOrd="0" destOrd="0" presId="urn:microsoft.com/office/officeart/2005/8/layout/process1"/>
    <dgm:cxn modelId="{94912A25-91FA-4C92-9755-2005B0EF75CA}" srcId="{9DF9D7D9-D5D9-4CE2-BE34-8AC8EAD9500C}" destId="{B8539143-806B-4F84-A50F-00AB8212D77B}" srcOrd="0" destOrd="0" parTransId="{1CA628E1-C6CE-4A49-BCFE-43F8821965EF}" sibTransId="{5271A98B-75E3-4C83-BDC2-C63EC51B43DC}"/>
    <dgm:cxn modelId="{B8E7D78D-B6A9-47DA-A960-F86E6F3B3ECE}" type="presOf" srcId="{FB64B6EA-0C11-4453-8B44-710D835E3369}" destId="{AFD23A65-BF0C-40AC-8A74-00A171AA1891}" srcOrd="0" destOrd="0" presId="urn:microsoft.com/office/officeart/2005/8/layout/process1"/>
    <dgm:cxn modelId="{9D22DCC7-1027-491F-9F58-5F28DB201430}" type="presOf" srcId="{FB64B6EA-0C11-4453-8B44-710D835E3369}" destId="{6D20E54D-1729-4540-B2BA-4E3AC4046A1D}" srcOrd="1" destOrd="0" presId="urn:microsoft.com/office/officeart/2005/8/layout/process1"/>
    <dgm:cxn modelId="{88F63D41-818B-4EE6-BC46-9CEFE52AD10F}" type="presParOf" srcId="{E780A139-5C43-4E21-93E4-0C0F661568C1}" destId="{85D75533-06AF-4C44-93A3-20E85378ADA5}" srcOrd="0" destOrd="0" presId="urn:microsoft.com/office/officeart/2005/8/layout/process1"/>
    <dgm:cxn modelId="{87DD8C35-D6DD-48D8-9A96-34871C0BD910}" type="presParOf" srcId="{E780A139-5C43-4E21-93E4-0C0F661568C1}" destId="{AFD23A65-BF0C-40AC-8A74-00A171AA1891}" srcOrd="1" destOrd="0" presId="urn:microsoft.com/office/officeart/2005/8/layout/process1"/>
    <dgm:cxn modelId="{A4A457B8-48E6-4A46-8A41-0108E3D8D854}" type="presParOf" srcId="{AFD23A65-BF0C-40AC-8A74-00A171AA1891}" destId="{6D20E54D-1729-4540-B2BA-4E3AC4046A1D}" srcOrd="0" destOrd="0" presId="urn:microsoft.com/office/officeart/2005/8/layout/process1"/>
    <dgm:cxn modelId="{82BF588F-B1CE-4A71-A809-D2F966FE5DE9}" type="presParOf" srcId="{E780A139-5C43-4E21-93E4-0C0F661568C1}" destId="{B6CDE24A-AB96-430F-AAB5-1033D1078CD9}" srcOrd="2" destOrd="0" presId="urn:microsoft.com/office/officeart/2005/8/layout/process1"/>
    <dgm:cxn modelId="{E4D9160F-5D3C-4941-AC07-40FA6CDEE6AE}" type="presParOf" srcId="{E780A139-5C43-4E21-93E4-0C0F661568C1}" destId="{EA89517B-F7B6-41F2-99AD-342C17A93224}" srcOrd="3" destOrd="0" presId="urn:microsoft.com/office/officeart/2005/8/layout/process1"/>
    <dgm:cxn modelId="{BA8DDF4E-3CEF-4B9E-ACD7-4D66A0F18AD2}" type="presParOf" srcId="{EA89517B-F7B6-41F2-99AD-342C17A93224}" destId="{B6E21050-F737-4EF7-AA0A-09FAD685DA0A}" srcOrd="0" destOrd="0" presId="urn:microsoft.com/office/officeart/2005/8/layout/process1"/>
    <dgm:cxn modelId="{9204EF30-D349-46F2-B45F-A3FECB891561}" type="presParOf" srcId="{E780A139-5C43-4E21-93E4-0C0F661568C1}" destId="{4B0BD637-DB42-4419-9316-786D8AEC34A7}" srcOrd="4" destOrd="0" presId="urn:microsoft.com/office/officeart/2005/8/layout/process1"/>
  </dgm:cxnLst>
  <dgm:bg/>
  <dgm:whole/>
</dgm:dataModel>
</file>

<file path=ppt/diagrams/data5.xml><?xml version="1.0" encoding="utf-8"?>
<dgm:dataModel xmlns:dgm="http://schemas.openxmlformats.org/drawingml/2006/diagram" xmlns:a="http://schemas.openxmlformats.org/drawingml/2006/main">
  <dgm:ptLst>
    <dgm:pt modelId="{352531FC-335A-4F87-8870-55E99FF0FBBB}" type="doc">
      <dgm:prSet loTypeId="urn:microsoft.com/office/officeart/2005/8/layout/default" loCatId="list" qsTypeId="urn:microsoft.com/office/officeart/2005/8/quickstyle/simple3" qsCatId="simple" csTypeId="urn:microsoft.com/office/officeart/2005/8/colors/colorful3" csCatId="colorful"/>
      <dgm:spPr/>
      <dgm:t>
        <a:bodyPr/>
        <a:lstStyle/>
        <a:p>
          <a:endParaRPr lang="en-US"/>
        </a:p>
      </dgm:t>
    </dgm:pt>
    <dgm:pt modelId="{A8B241A7-71AA-4C92-8433-39F8E08EFCEF}">
      <dgm:prSet/>
      <dgm:spPr/>
      <dgm:t>
        <a:bodyPr/>
        <a:lstStyle/>
        <a:p>
          <a:pPr algn="l" rtl="0"/>
          <a:r>
            <a:rPr lang="en-US" dirty="0" smtClean="0"/>
            <a:t>A </a:t>
          </a:r>
          <a:r>
            <a:rPr lang="en-US" b="1" dirty="0" smtClean="0"/>
            <a:t>window preparation </a:t>
          </a:r>
          <a:r>
            <a:rPr lang="en-US" dirty="0" smtClean="0"/>
            <a:t>design is recommended for most direct and indirect composite veneers.</a:t>
          </a:r>
          <a:endParaRPr lang="en-US" dirty="0"/>
        </a:p>
      </dgm:t>
    </dgm:pt>
    <dgm:pt modelId="{E9BA6147-31C4-4C8D-8126-557117E927E9}" type="parTrans" cxnId="{51858BC8-497C-47A9-A3CB-434C00CCD103}">
      <dgm:prSet/>
      <dgm:spPr/>
      <dgm:t>
        <a:bodyPr/>
        <a:lstStyle/>
        <a:p>
          <a:endParaRPr lang="en-US"/>
        </a:p>
      </dgm:t>
    </dgm:pt>
    <dgm:pt modelId="{DECA33CF-D0A4-42AD-883D-27B4EF113A74}" type="sibTrans" cxnId="{51858BC8-497C-47A9-A3CB-434C00CCD103}">
      <dgm:prSet/>
      <dgm:spPr/>
      <dgm:t>
        <a:bodyPr/>
        <a:lstStyle/>
        <a:p>
          <a:endParaRPr lang="en-US"/>
        </a:p>
      </dgm:t>
    </dgm:pt>
    <dgm:pt modelId="{C32AE238-1EB1-4D33-ACFA-466BC5950A09}">
      <dgm:prSet/>
      <dgm:spPr/>
      <dgm:t>
        <a:bodyPr/>
        <a:lstStyle/>
        <a:p>
          <a:pPr algn="l" rtl="0"/>
          <a:r>
            <a:rPr lang="en-US" dirty="0" smtClean="0"/>
            <a:t>Such a preparation, preserves tooth structure, prevent significant </a:t>
          </a:r>
          <a:r>
            <a:rPr lang="en-US" dirty="0" err="1" smtClean="0"/>
            <a:t>occlusal</a:t>
          </a:r>
          <a:r>
            <a:rPr lang="en-US" dirty="0" smtClean="0"/>
            <a:t> loading and reduced potential for wear of opposing tooth.</a:t>
          </a:r>
          <a:endParaRPr lang="en-US" dirty="0"/>
        </a:p>
      </dgm:t>
    </dgm:pt>
    <dgm:pt modelId="{5C27CB09-8C7E-4E80-91A2-658CF529C3F4}" type="parTrans" cxnId="{51A6DAA0-26EA-49C4-996F-A40DE2F47521}">
      <dgm:prSet/>
      <dgm:spPr/>
      <dgm:t>
        <a:bodyPr/>
        <a:lstStyle/>
        <a:p>
          <a:endParaRPr lang="en-US"/>
        </a:p>
      </dgm:t>
    </dgm:pt>
    <dgm:pt modelId="{AA8AB57E-3B9C-409A-A57C-0F73CD26622A}" type="sibTrans" cxnId="{51A6DAA0-26EA-49C4-996F-A40DE2F47521}">
      <dgm:prSet/>
      <dgm:spPr/>
      <dgm:t>
        <a:bodyPr/>
        <a:lstStyle/>
        <a:p>
          <a:endParaRPr lang="en-US"/>
        </a:p>
      </dgm:t>
    </dgm:pt>
    <dgm:pt modelId="{8F24EB9A-A48B-4142-BE0C-200D3EA88BD1}">
      <dgm:prSet/>
      <dgm:spPr/>
      <dgm:t>
        <a:bodyPr/>
        <a:lstStyle/>
        <a:p>
          <a:pPr algn="l" rtl="0"/>
          <a:r>
            <a:rPr lang="en-US" dirty="0" smtClean="0"/>
            <a:t>An </a:t>
          </a:r>
          <a:r>
            <a:rPr lang="en-US" b="1" dirty="0" err="1" smtClean="0"/>
            <a:t>incisal</a:t>
          </a:r>
          <a:r>
            <a:rPr lang="en-US" b="1" dirty="0" smtClean="0"/>
            <a:t> overlapping </a:t>
          </a:r>
          <a:r>
            <a:rPr lang="en-US" dirty="0" smtClean="0"/>
            <a:t>preparation is indicated when an tooth being restored needs lengthening or when an </a:t>
          </a:r>
          <a:r>
            <a:rPr lang="en-US" dirty="0" err="1" smtClean="0"/>
            <a:t>incisal</a:t>
          </a:r>
          <a:r>
            <a:rPr lang="en-US" dirty="0" smtClean="0"/>
            <a:t> defect warrants restoration. </a:t>
          </a:r>
          <a:endParaRPr lang="en-US" dirty="0"/>
        </a:p>
      </dgm:t>
    </dgm:pt>
    <dgm:pt modelId="{FD35E521-ECB1-4630-BC61-34D3295C2E2B}" type="parTrans" cxnId="{7FAD3A5F-AFA4-4709-B1D5-5109598B9480}">
      <dgm:prSet/>
      <dgm:spPr/>
      <dgm:t>
        <a:bodyPr/>
        <a:lstStyle/>
        <a:p>
          <a:endParaRPr lang="en-US"/>
        </a:p>
      </dgm:t>
    </dgm:pt>
    <dgm:pt modelId="{BCB54959-7C48-4619-A34F-ACD13B8F4395}" type="sibTrans" cxnId="{7FAD3A5F-AFA4-4709-B1D5-5109598B9480}">
      <dgm:prSet/>
      <dgm:spPr/>
      <dgm:t>
        <a:bodyPr/>
        <a:lstStyle/>
        <a:p>
          <a:endParaRPr lang="en-US"/>
        </a:p>
      </dgm:t>
    </dgm:pt>
    <dgm:pt modelId="{A4F57148-DCB3-4E32-8F3B-557940DD858C}" type="pres">
      <dgm:prSet presAssocID="{352531FC-335A-4F87-8870-55E99FF0FBBB}" presName="diagram" presStyleCnt="0">
        <dgm:presLayoutVars>
          <dgm:dir/>
          <dgm:resizeHandles val="exact"/>
        </dgm:presLayoutVars>
      </dgm:prSet>
      <dgm:spPr/>
      <dgm:t>
        <a:bodyPr/>
        <a:lstStyle/>
        <a:p>
          <a:endParaRPr lang="en-US"/>
        </a:p>
      </dgm:t>
    </dgm:pt>
    <dgm:pt modelId="{17D3BBFD-C052-47DD-BB0D-3A9EFA4D99A1}" type="pres">
      <dgm:prSet presAssocID="{A8B241A7-71AA-4C92-8433-39F8E08EFCEF}" presName="node" presStyleLbl="node1" presStyleIdx="0" presStyleCnt="3">
        <dgm:presLayoutVars>
          <dgm:bulletEnabled val="1"/>
        </dgm:presLayoutVars>
      </dgm:prSet>
      <dgm:spPr/>
      <dgm:t>
        <a:bodyPr/>
        <a:lstStyle/>
        <a:p>
          <a:endParaRPr lang="en-US"/>
        </a:p>
      </dgm:t>
    </dgm:pt>
    <dgm:pt modelId="{97B90C57-6E8F-477A-93D0-066944188ADD}" type="pres">
      <dgm:prSet presAssocID="{DECA33CF-D0A4-42AD-883D-27B4EF113A74}" presName="sibTrans" presStyleCnt="0"/>
      <dgm:spPr/>
    </dgm:pt>
    <dgm:pt modelId="{0B31E301-BDF7-483B-AED8-FF5208E32C52}" type="pres">
      <dgm:prSet presAssocID="{C32AE238-1EB1-4D33-ACFA-466BC5950A09}" presName="node" presStyleLbl="node1" presStyleIdx="1" presStyleCnt="3">
        <dgm:presLayoutVars>
          <dgm:bulletEnabled val="1"/>
        </dgm:presLayoutVars>
      </dgm:prSet>
      <dgm:spPr/>
      <dgm:t>
        <a:bodyPr/>
        <a:lstStyle/>
        <a:p>
          <a:endParaRPr lang="en-US"/>
        </a:p>
      </dgm:t>
    </dgm:pt>
    <dgm:pt modelId="{1BD85C0D-EE64-42E1-BC65-96229F867D04}" type="pres">
      <dgm:prSet presAssocID="{AA8AB57E-3B9C-409A-A57C-0F73CD26622A}" presName="sibTrans" presStyleCnt="0"/>
      <dgm:spPr/>
    </dgm:pt>
    <dgm:pt modelId="{71CE970D-A760-4030-8510-3A00163098A8}" type="pres">
      <dgm:prSet presAssocID="{8F24EB9A-A48B-4142-BE0C-200D3EA88BD1}" presName="node" presStyleLbl="node1" presStyleIdx="2" presStyleCnt="3">
        <dgm:presLayoutVars>
          <dgm:bulletEnabled val="1"/>
        </dgm:presLayoutVars>
      </dgm:prSet>
      <dgm:spPr/>
      <dgm:t>
        <a:bodyPr/>
        <a:lstStyle/>
        <a:p>
          <a:endParaRPr lang="en-US"/>
        </a:p>
      </dgm:t>
    </dgm:pt>
  </dgm:ptLst>
  <dgm:cxnLst>
    <dgm:cxn modelId="{6E193E31-E71C-4C66-AB48-3AFCCB40974D}" type="presOf" srcId="{A8B241A7-71AA-4C92-8433-39F8E08EFCEF}" destId="{17D3BBFD-C052-47DD-BB0D-3A9EFA4D99A1}" srcOrd="0" destOrd="0" presId="urn:microsoft.com/office/officeart/2005/8/layout/default"/>
    <dgm:cxn modelId="{51A6DAA0-26EA-49C4-996F-A40DE2F47521}" srcId="{352531FC-335A-4F87-8870-55E99FF0FBBB}" destId="{C32AE238-1EB1-4D33-ACFA-466BC5950A09}" srcOrd="1" destOrd="0" parTransId="{5C27CB09-8C7E-4E80-91A2-658CF529C3F4}" sibTransId="{AA8AB57E-3B9C-409A-A57C-0F73CD26622A}"/>
    <dgm:cxn modelId="{7FAD3A5F-AFA4-4709-B1D5-5109598B9480}" srcId="{352531FC-335A-4F87-8870-55E99FF0FBBB}" destId="{8F24EB9A-A48B-4142-BE0C-200D3EA88BD1}" srcOrd="2" destOrd="0" parTransId="{FD35E521-ECB1-4630-BC61-34D3295C2E2B}" sibTransId="{BCB54959-7C48-4619-A34F-ACD13B8F4395}"/>
    <dgm:cxn modelId="{BC7CA6C7-F4A0-43C8-908C-FDAAD6DD33E1}" type="presOf" srcId="{352531FC-335A-4F87-8870-55E99FF0FBBB}" destId="{A4F57148-DCB3-4E32-8F3B-557940DD858C}" srcOrd="0" destOrd="0" presId="urn:microsoft.com/office/officeart/2005/8/layout/default"/>
    <dgm:cxn modelId="{2630841A-EF3B-48AC-9647-3FD03CB87F35}" type="presOf" srcId="{C32AE238-1EB1-4D33-ACFA-466BC5950A09}" destId="{0B31E301-BDF7-483B-AED8-FF5208E32C52}" srcOrd="0" destOrd="0" presId="urn:microsoft.com/office/officeart/2005/8/layout/default"/>
    <dgm:cxn modelId="{6DFE630F-44AA-4231-8FA3-D6D320E53B2F}" type="presOf" srcId="{8F24EB9A-A48B-4142-BE0C-200D3EA88BD1}" destId="{71CE970D-A760-4030-8510-3A00163098A8}" srcOrd="0" destOrd="0" presId="urn:microsoft.com/office/officeart/2005/8/layout/default"/>
    <dgm:cxn modelId="{51858BC8-497C-47A9-A3CB-434C00CCD103}" srcId="{352531FC-335A-4F87-8870-55E99FF0FBBB}" destId="{A8B241A7-71AA-4C92-8433-39F8E08EFCEF}" srcOrd="0" destOrd="0" parTransId="{E9BA6147-31C4-4C8D-8126-557117E927E9}" sibTransId="{DECA33CF-D0A4-42AD-883D-27B4EF113A74}"/>
    <dgm:cxn modelId="{F60E6C3B-05C8-4623-A86B-FC04A83BBAA8}" type="presParOf" srcId="{A4F57148-DCB3-4E32-8F3B-557940DD858C}" destId="{17D3BBFD-C052-47DD-BB0D-3A9EFA4D99A1}" srcOrd="0" destOrd="0" presId="urn:microsoft.com/office/officeart/2005/8/layout/default"/>
    <dgm:cxn modelId="{93DF785B-288C-43E0-8468-212D27261F11}" type="presParOf" srcId="{A4F57148-DCB3-4E32-8F3B-557940DD858C}" destId="{97B90C57-6E8F-477A-93D0-066944188ADD}" srcOrd="1" destOrd="0" presId="urn:microsoft.com/office/officeart/2005/8/layout/default"/>
    <dgm:cxn modelId="{9C78ABA7-72B2-4253-AAF1-5124745AE959}" type="presParOf" srcId="{A4F57148-DCB3-4E32-8F3B-557940DD858C}" destId="{0B31E301-BDF7-483B-AED8-FF5208E32C52}" srcOrd="2" destOrd="0" presId="urn:microsoft.com/office/officeart/2005/8/layout/default"/>
    <dgm:cxn modelId="{7DD90717-6E5B-4C02-B29C-0BB09E94E22C}" type="presParOf" srcId="{A4F57148-DCB3-4E32-8F3B-557940DD858C}" destId="{1BD85C0D-EE64-42E1-BC65-96229F867D04}" srcOrd="3" destOrd="0" presId="urn:microsoft.com/office/officeart/2005/8/layout/default"/>
    <dgm:cxn modelId="{5F7A8950-442E-4D36-993F-07F89FA6AEC4}" type="presParOf" srcId="{A4F57148-DCB3-4E32-8F3B-557940DD858C}" destId="{71CE970D-A760-4030-8510-3A00163098A8}" srcOrd="4" destOrd="0" presId="urn:microsoft.com/office/officeart/2005/8/layout/default"/>
  </dgm:cxnLst>
  <dgm:bg/>
  <dgm:whole/>
</dgm:dataModel>
</file>

<file path=ppt/diagrams/data6.xml><?xml version="1.0" encoding="utf-8"?>
<dgm:dataModel xmlns:dgm="http://schemas.openxmlformats.org/drawingml/2006/diagram" xmlns:a="http://schemas.openxmlformats.org/drawingml/2006/main">
  <dgm:ptLst>
    <dgm:pt modelId="{2468127D-0C18-4034-8365-AA0E900D25D3}" type="doc">
      <dgm:prSet loTypeId="urn:microsoft.com/office/officeart/2005/8/layout/arrow6" loCatId="process" qsTypeId="urn:microsoft.com/office/officeart/2005/8/quickstyle/simple3" qsCatId="simple" csTypeId="urn:microsoft.com/office/officeart/2005/8/colors/accent1_4" csCatId="accent1" phldr="1"/>
      <dgm:spPr/>
      <dgm:t>
        <a:bodyPr/>
        <a:lstStyle/>
        <a:p>
          <a:endParaRPr lang="en-US"/>
        </a:p>
      </dgm:t>
    </dgm:pt>
    <dgm:pt modelId="{BB818B0D-2D6D-4F81-A8FA-4127FAABBCC5}">
      <dgm:prSet/>
      <dgm:spPr/>
      <dgm:t>
        <a:bodyPr/>
        <a:lstStyle/>
        <a:p>
          <a:pPr rtl="0"/>
          <a:r>
            <a:rPr lang="en-IN" dirty="0" smtClean="0"/>
            <a:t>Partial veneers</a:t>
          </a:r>
          <a:endParaRPr lang="en-IN" dirty="0"/>
        </a:p>
      </dgm:t>
    </dgm:pt>
    <dgm:pt modelId="{1E4BDDAA-FE79-404B-A4D7-B0E1D9F09762}" type="parTrans" cxnId="{723B50A3-2FF7-4CFF-8A3D-7668C87165FD}">
      <dgm:prSet/>
      <dgm:spPr/>
      <dgm:t>
        <a:bodyPr/>
        <a:lstStyle/>
        <a:p>
          <a:endParaRPr lang="en-US"/>
        </a:p>
      </dgm:t>
    </dgm:pt>
    <dgm:pt modelId="{97AEB51B-4584-4794-B807-A743FEFBB83E}" type="sibTrans" cxnId="{723B50A3-2FF7-4CFF-8A3D-7668C87165FD}">
      <dgm:prSet/>
      <dgm:spPr/>
      <dgm:t>
        <a:bodyPr/>
        <a:lstStyle/>
        <a:p>
          <a:endParaRPr lang="en-US"/>
        </a:p>
      </dgm:t>
    </dgm:pt>
    <dgm:pt modelId="{5A9CBFEC-C7F6-40BE-83B1-80B41485B71B}">
      <dgm:prSet/>
      <dgm:spPr/>
      <dgm:t>
        <a:bodyPr/>
        <a:lstStyle/>
        <a:p>
          <a:pPr rtl="0"/>
          <a:r>
            <a:rPr lang="en-IN" dirty="0" smtClean="0"/>
            <a:t>Full veneers  </a:t>
          </a:r>
          <a:endParaRPr lang="en-US" dirty="0"/>
        </a:p>
      </dgm:t>
    </dgm:pt>
    <dgm:pt modelId="{F9EFCF6E-D8BC-43A6-BE6D-44D017C1182F}" type="parTrans" cxnId="{6E75BFA2-AF3E-4571-8F20-EFA61A12025F}">
      <dgm:prSet/>
      <dgm:spPr/>
      <dgm:t>
        <a:bodyPr/>
        <a:lstStyle/>
        <a:p>
          <a:endParaRPr lang="en-US"/>
        </a:p>
      </dgm:t>
    </dgm:pt>
    <dgm:pt modelId="{5BDC6DAC-076C-4608-9C3F-3DC10E32E34E}" type="sibTrans" cxnId="{6E75BFA2-AF3E-4571-8F20-EFA61A12025F}">
      <dgm:prSet/>
      <dgm:spPr/>
      <dgm:t>
        <a:bodyPr/>
        <a:lstStyle/>
        <a:p>
          <a:endParaRPr lang="en-US"/>
        </a:p>
      </dgm:t>
    </dgm:pt>
    <dgm:pt modelId="{AABDAC86-2D20-481A-87C4-9692A6B7A72A}">
      <dgm:prSet/>
      <dgm:spPr/>
      <dgm:t>
        <a:bodyPr/>
        <a:lstStyle/>
        <a:p>
          <a:endParaRPr lang="en-US"/>
        </a:p>
      </dgm:t>
    </dgm:pt>
    <dgm:pt modelId="{CB09C490-EAEA-4A53-B412-539E99FE4F30}" type="parTrans" cxnId="{A571DD07-A6B6-4D84-BFAE-53639DD42ED8}">
      <dgm:prSet/>
      <dgm:spPr/>
      <dgm:t>
        <a:bodyPr/>
        <a:lstStyle/>
        <a:p>
          <a:endParaRPr lang="en-US"/>
        </a:p>
      </dgm:t>
    </dgm:pt>
    <dgm:pt modelId="{7109EF66-9656-4505-8F30-B4112CD1CFC3}" type="sibTrans" cxnId="{A571DD07-A6B6-4D84-BFAE-53639DD42ED8}">
      <dgm:prSet/>
      <dgm:spPr/>
      <dgm:t>
        <a:bodyPr/>
        <a:lstStyle/>
        <a:p>
          <a:endParaRPr lang="en-US"/>
        </a:p>
      </dgm:t>
    </dgm:pt>
    <dgm:pt modelId="{EF594721-DC13-4B45-8702-F73D2AAE1B61}">
      <dgm:prSet/>
      <dgm:spPr/>
      <dgm:t>
        <a:bodyPr/>
        <a:lstStyle/>
        <a:p>
          <a:pPr rtl="0"/>
          <a:endParaRPr lang="en-IN" dirty="0"/>
        </a:p>
      </dgm:t>
    </dgm:pt>
    <dgm:pt modelId="{8C00A3AF-4332-417C-9352-7337DDDA99DB}" type="parTrans" cxnId="{451ED2DE-0DDA-4CDC-BC68-C35511554665}">
      <dgm:prSet/>
      <dgm:spPr/>
      <dgm:t>
        <a:bodyPr/>
        <a:lstStyle/>
        <a:p>
          <a:endParaRPr lang="en-US"/>
        </a:p>
      </dgm:t>
    </dgm:pt>
    <dgm:pt modelId="{DC51A8A2-5575-46BD-8494-91690679DA21}" type="sibTrans" cxnId="{451ED2DE-0DDA-4CDC-BC68-C35511554665}">
      <dgm:prSet/>
      <dgm:spPr/>
      <dgm:t>
        <a:bodyPr/>
        <a:lstStyle/>
        <a:p>
          <a:endParaRPr lang="en-US"/>
        </a:p>
      </dgm:t>
    </dgm:pt>
    <dgm:pt modelId="{9D4A2A53-2B93-4317-8C3E-A693B54082F8}" type="pres">
      <dgm:prSet presAssocID="{2468127D-0C18-4034-8365-AA0E900D25D3}" presName="compositeShape" presStyleCnt="0">
        <dgm:presLayoutVars>
          <dgm:chMax val="2"/>
          <dgm:dir/>
          <dgm:resizeHandles val="exact"/>
        </dgm:presLayoutVars>
      </dgm:prSet>
      <dgm:spPr/>
      <dgm:t>
        <a:bodyPr/>
        <a:lstStyle/>
        <a:p>
          <a:endParaRPr lang="en-US"/>
        </a:p>
      </dgm:t>
    </dgm:pt>
    <dgm:pt modelId="{5DC2112A-EFDF-4D44-A6D3-D93D698F54B5}" type="pres">
      <dgm:prSet presAssocID="{2468127D-0C18-4034-8365-AA0E900D25D3}" presName="ribbon" presStyleLbl="node1" presStyleIdx="0" presStyleCnt="1"/>
      <dgm:spPr/>
    </dgm:pt>
    <dgm:pt modelId="{C6C22D92-7959-42B4-8D0B-548FF4DCBF0E}" type="pres">
      <dgm:prSet presAssocID="{2468127D-0C18-4034-8365-AA0E900D25D3}" presName="leftArrowText" presStyleLbl="node1" presStyleIdx="0" presStyleCnt="1">
        <dgm:presLayoutVars>
          <dgm:chMax val="0"/>
          <dgm:bulletEnabled val="1"/>
        </dgm:presLayoutVars>
      </dgm:prSet>
      <dgm:spPr/>
      <dgm:t>
        <a:bodyPr/>
        <a:lstStyle/>
        <a:p>
          <a:endParaRPr lang="en-US"/>
        </a:p>
      </dgm:t>
    </dgm:pt>
    <dgm:pt modelId="{C45E4BA9-46CC-4522-8FE6-D7C65245CA95}" type="pres">
      <dgm:prSet presAssocID="{2468127D-0C18-4034-8365-AA0E900D25D3}" presName="rightArrowText" presStyleLbl="node1" presStyleIdx="0" presStyleCnt="1">
        <dgm:presLayoutVars>
          <dgm:chMax val="0"/>
          <dgm:bulletEnabled val="1"/>
        </dgm:presLayoutVars>
      </dgm:prSet>
      <dgm:spPr/>
      <dgm:t>
        <a:bodyPr/>
        <a:lstStyle/>
        <a:p>
          <a:endParaRPr lang="en-US"/>
        </a:p>
      </dgm:t>
    </dgm:pt>
  </dgm:ptLst>
  <dgm:cxnLst>
    <dgm:cxn modelId="{A571DD07-A6B6-4D84-BFAE-53639DD42ED8}" srcId="{2468127D-0C18-4034-8365-AA0E900D25D3}" destId="{AABDAC86-2D20-481A-87C4-9692A6B7A72A}" srcOrd="2" destOrd="0" parTransId="{CB09C490-EAEA-4A53-B412-539E99FE4F30}" sibTransId="{7109EF66-9656-4505-8F30-B4112CD1CFC3}"/>
    <dgm:cxn modelId="{13527A2C-C4F8-43FB-B74E-ED09A9CE88A9}" type="presOf" srcId="{2468127D-0C18-4034-8365-AA0E900D25D3}" destId="{9D4A2A53-2B93-4317-8C3E-A693B54082F8}" srcOrd="0" destOrd="0" presId="urn:microsoft.com/office/officeart/2005/8/layout/arrow6"/>
    <dgm:cxn modelId="{723B50A3-2FF7-4CFF-8A3D-7668C87165FD}" srcId="{2468127D-0C18-4034-8365-AA0E900D25D3}" destId="{BB818B0D-2D6D-4F81-A8FA-4127FAABBCC5}" srcOrd="0" destOrd="0" parTransId="{1E4BDDAA-FE79-404B-A4D7-B0E1D9F09762}" sibTransId="{97AEB51B-4584-4794-B807-A743FEFBB83E}"/>
    <dgm:cxn modelId="{BDE48E8A-3A9E-4F19-A189-062D3B4C798C}" type="presOf" srcId="{5A9CBFEC-C7F6-40BE-83B1-80B41485B71B}" destId="{C45E4BA9-46CC-4522-8FE6-D7C65245CA95}" srcOrd="0" destOrd="0" presId="urn:microsoft.com/office/officeart/2005/8/layout/arrow6"/>
    <dgm:cxn modelId="{451ED2DE-0DDA-4CDC-BC68-C35511554665}" srcId="{2468127D-0C18-4034-8365-AA0E900D25D3}" destId="{EF594721-DC13-4B45-8702-F73D2AAE1B61}" srcOrd="3" destOrd="0" parTransId="{8C00A3AF-4332-417C-9352-7337DDDA99DB}" sibTransId="{DC51A8A2-5575-46BD-8494-91690679DA21}"/>
    <dgm:cxn modelId="{6E75BFA2-AF3E-4571-8F20-EFA61A12025F}" srcId="{2468127D-0C18-4034-8365-AA0E900D25D3}" destId="{5A9CBFEC-C7F6-40BE-83B1-80B41485B71B}" srcOrd="1" destOrd="0" parTransId="{F9EFCF6E-D8BC-43A6-BE6D-44D017C1182F}" sibTransId="{5BDC6DAC-076C-4608-9C3F-3DC10E32E34E}"/>
    <dgm:cxn modelId="{38DE371A-4AF0-4549-8686-51DFD90AF516}" type="presOf" srcId="{BB818B0D-2D6D-4F81-A8FA-4127FAABBCC5}" destId="{C6C22D92-7959-42B4-8D0B-548FF4DCBF0E}" srcOrd="0" destOrd="0" presId="urn:microsoft.com/office/officeart/2005/8/layout/arrow6"/>
    <dgm:cxn modelId="{34CE7F61-09A3-40FB-B3AE-96AC3924BA8F}" type="presParOf" srcId="{9D4A2A53-2B93-4317-8C3E-A693B54082F8}" destId="{5DC2112A-EFDF-4D44-A6D3-D93D698F54B5}" srcOrd="0" destOrd="0" presId="urn:microsoft.com/office/officeart/2005/8/layout/arrow6"/>
    <dgm:cxn modelId="{96753042-E6FB-45A6-8CB3-091962176FC2}" type="presParOf" srcId="{9D4A2A53-2B93-4317-8C3E-A693B54082F8}" destId="{C6C22D92-7959-42B4-8D0B-548FF4DCBF0E}" srcOrd="1" destOrd="0" presId="urn:microsoft.com/office/officeart/2005/8/layout/arrow6"/>
    <dgm:cxn modelId="{DD189659-CE7C-4586-AEBC-319E8C67BFB3}" type="presParOf" srcId="{9D4A2A53-2B93-4317-8C3E-A693B54082F8}" destId="{C45E4BA9-46CC-4522-8FE6-D7C65245CA95}" srcOrd="2" destOrd="0" presId="urn:microsoft.com/office/officeart/2005/8/layout/arrow6"/>
  </dgm:cxnLst>
  <dgm:bg/>
  <dgm:whole/>
</dgm:dataModel>
</file>

<file path=ppt/diagrams/data7.xml><?xml version="1.0" encoding="utf-8"?>
<dgm:dataModel xmlns:dgm="http://schemas.openxmlformats.org/drawingml/2006/diagram" xmlns:a="http://schemas.openxmlformats.org/drawingml/2006/main">
  <dgm:ptLst>
    <dgm:pt modelId="{A81041C1-AA45-425A-AD9C-C46E70B7206A}"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4C173FD1-6481-4C51-A293-E19C6658AF09}">
      <dgm:prSet custT="1"/>
      <dgm:spPr/>
      <dgm:t>
        <a:bodyPr/>
        <a:lstStyle/>
        <a:p>
          <a:pPr rtl="0"/>
          <a:r>
            <a:rPr lang="en-IN" sz="2800" b="0" dirty="0" smtClean="0"/>
            <a:t>Facial view of partial veneer that does not extend sublingually or involve </a:t>
          </a:r>
          <a:r>
            <a:rPr lang="en-IN" sz="2800" b="0" dirty="0" err="1" smtClean="0"/>
            <a:t>incisal</a:t>
          </a:r>
          <a:r>
            <a:rPr lang="en-IN" sz="2800" b="0" dirty="0" smtClean="0"/>
            <a:t> angle</a:t>
          </a:r>
          <a:endParaRPr lang="en-IN" sz="2800" b="0" dirty="0"/>
        </a:p>
      </dgm:t>
    </dgm:pt>
    <dgm:pt modelId="{E9EB6AA6-713E-4804-9886-84F8CC2DCE0E}" type="parTrans" cxnId="{882FF711-7768-4AAB-B6D0-34F0B45D9442}">
      <dgm:prSet/>
      <dgm:spPr/>
      <dgm:t>
        <a:bodyPr/>
        <a:lstStyle/>
        <a:p>
          <a:endParaRPr lang="en-US"/>
        </a:p>
      </dgm:t>
    </dgm:pt>
    <dgm:pt modelId="{D35720C0-AEE3-49CA-8B54-9D821080EE69}" type="sibTrans" cxnId="{882FF711-7768-4AAB-B6D0-34F0B45D9442}">
      <dgm:prSet/>
      <dgm:spPr/>
      <dgm:t>
        <a:bodyPr/>
        <a:lstStyle/>
        <a:p>
          <a:endParaRPr lang="en-US"/>
        </a:p>
      </dgm:t>
    </dgm:pt>
    <dgm:pt modelId="{4C644981-51E4-47AB-AEFD-F6A5CBB6F61D}" type="pres">
      <dgm:prSet presAssocID="{A81041C1-AA45-425A-AD9C-C46E70B7206A}" presName="linear" presStyleCnt="0">
        <dgm:presLayoutVars>
          <dgm:animLvl val="lvl"/>
          <dgm:resizeHandles val="exact"/>
        </dgm:presLayoutVars>
      </dgm:prSet>
      <dgm:spPr/>
      <dgm:t>
        <a:bodyPr/>
        <a:lstStyle/>
        <a:p>
          <a:endParaRPr lang="en-US"/>
        </a:p>
      </dgm:t>
    </dgm:pt>
    <dgm:pt modelId="{BD281007-5823-4AF1-9817-DAD4F6A282FD}" type="pres">
      <dgm:prSet presAssocID="{4C173FD1-6481-4C51-A293-E19C6658AF09}" presName="parentText" presStyleLbl="node1" presStyleIdx="0" presStyleCnt="1">
        <dgm:presLayoutVars>
          <dgm:chMax val="0"/>
          <dgm:bulletEnabled val="1"/>
        </dgm:presLayoutVars>
      </dgm:prSet>
      <dgm:spPr/>
      <dgm:t>
        <a:bodyPr/>
        <a:lstStyle/>
        <a:p>
          <a:endParaRPr lang="en-US"/>
        </a:p>
      </dgm:t>
    </dgm:pt>
  </dgm:ptLst>
  <dgm:cxnLst>
    <dgm:cxn modelId="{6D46451D-A9C8-4E18-B046-659FE55330B1}" type="presOf" srcId="{4C173FD1-6481-4C51-A293-E19C6658AF09}" destId="{BD281007-5823-4AF1-9817-DAD4F6A282FD}" srcOrd="0" destOrd="0" presId="urn:microsoft.com/office/officeart/2005/8/layout/vList2"/>
    <dgm:cxn modelId="{882FF711-7768-4AAB-B6D0-34F0B45D9442}" srcId="{A81041C1-AA45-425A-AD9C-C46E70B7206A}" destId="{4C173FD1-6481-4C51-A293-E19C6658AF09}" srcOrd="0" destOrd="0" parTransId="{E9EB6AA6-713E-4804-9886-84F8CC2DCE0E}" sibTransId="{D35720C0-AEE3-49CA-8B54-9D821080EE69}"/>
    <dgm:cxn modelId="{7A5EEA3B-23D0-4FD1-8DFD-5525D83E9962}" type="presOf" srcId="{A81041C1-AA45-425A-AD9C-C46E70B7206A}" destId="{4C644981-51E4-47AB-AEFD-F6A5CBB6F61D}" srcOrd="0" destOrd="0" presId="urn:microsoft.com/office/officeart/2005/8/layout/vList2"/>
    <dgm:cxn modelId="{C305A61C-41F3-4D38-93C1-9123CB7B2F78}" type="presParOf" srcId="{4C644981-51E4-47AB-AEFD-F6A5CBB6F61D}" destId="{BD281007-5823-4AF1-9817-DAD4F6A282FD}" srcOrd="0" destOrd="0" presId="urn:microsoft.com/office/officeart/2005/8/layout/vList2"/>
  </dgm:cxnLst>
  <dgm:bg/>
  <dgm:whole/>
</dgm:dataModel>
</file>

<file path=ppt/diagrams/data8.xml><?xml version="1.0" encoding="utf-8"?>
<dgm:dataModel xmlns:dgm="http://schemas.openxmlformats.org/drawingml/2006/diagram" xmlns:a="http://schemas.openxmlformats.org/drawingml/2006/main">
  <dgm:ptLst>
    <dgm:pt modelId="{FFDC337A-757D-459D-9FD5-E17066BBE0E1}"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ABA8AB4A-D519-4629-AE57-2D55425CEE7E}">
      <dgm:prSet/>
      <dgm:spPr/>
      <dgm:t>
        <a:bodyPr/>
        <a:lstStyle/>
        <a:p>
          <a:pPr rtl="0"/>
          <a:r>
            <a:rPr lang="en-IN" b="1" dirty="0" smtClean="0"/>
            <a:t>Full veneer with window preparation design that extends to gingival crest &amp; terminates at the </a:t>
          </a:r>
          <a:r>
            <a:rPr lang="en-IN" b="1" dirty="0" err="1" smtClean="0"/>
            <a:t>facio</a:t>
          </a:r>
          <a:r>
            <a:rPr lang="en-IN" b="1" dirty="0" smtClean="0"/>
            <a:t> </a:t>
          </a:r>
          <a:r>
            <a:rPr lang="en-IN" b="1" dirty="0" err="1" smtClean="0"/>
            <a:t>incisal</a:t>
          </a:r>
          <a:r>
            <a:rPr lang="en-IN" b="1" dirty="0" smtClean="0"/>
            <a:t> angle</a:t>
          </a:r>
          <a:endParaRPr lang="en-IN" dirty="0"/>
        </a:p>
      </dgm:t>
    </dgm:pt>
    <dgm:pt modelId="{AFDB1390-FCB1-4226-9375-B099AA3C0F0A}" type="parTrans" cxnId="{82583CF0-B38C-4601-BA6C-C20D21C46697}">
      <dgm:prSet/>
      <dgm:spPr/>
      <dgm:t>
        <a:bodyPr/>
        <a:lstStyle/>
        <a:p>
          <a:endParaRPr lang="en-US"/>
        </a:p>
      </dgm:t>
    </dgm:pt>
    <dgm:pt modelId="{8C03C9D8-E06A-4F5D-9DDB-0ABFF3C1C746}" type="sibTrans" cxnId="{82583CF0-B38C-4601-BA6C-C20D21C46697}">
      <dgm:prSet/>
      <dgm:spPr/>
      <dgm:t>
        <a:bodyPr/>
        <a:lstStyle/>
        <a:p>
          <a:endParaRPr lang="en-US"/>
        </a:p>
      </dgm:t>
    </dgm:pt>
    <dgm:pt modelId="{763688C5-2951-4EFA-9B30-EE1DD3169195}" type="pres">
      <dgm:prSet presAssocID="{FFDC337A-757D-459D-9FD5-E17066BBE0E1}" presName="linear" presStyleCnt="0">
        <dgm:presLayoutVars>
          <dgm:animLvl val="lvl"/>
          <dgm:resizeHandles val="exact"/>
        </dgm:presLayoutVars>
      </dgm:prSet>
      <dgm:spPr/>
      <dgm:t>
        <a:bodyPr/>
        <a:lstStyle/>
        <a:p>
          <a:endParaRPr lang="en-US"/>
        </a:p>
      </dgm:t>
    </dgm:pt>
    <dgm:pt modelId="{07A5F5BD-8E8A-411B-919A-3740F2BBF564}" type="pres">
      <dgm:prSet presAssocID="{ABA8AB4A-D519-4629-AE57-2D55425CEE7E}" presName="parentText" presStyleLbl="node1" presStyleIdx="0" presStyleCnt="1">
        <dgm:presLayoutVars>
          <dgm:chMax val="0"/>
          <dgm:bulletEnabled val="1"/>
        </dgm:presLayoutVars>
      </dgm:prSet>
      <dgm:spPr/>
      <dgm:t>
        <a:bodyPr/>
        <a:lstStyle/>
        <a:p>
          <a:endParaRPr lang="en-US"/>
        </a:p>
      </dgm:t>
    </dgm:pt>
  </dgm:ptLst>
  <dgm:cxnLst>
    <dgm:cxn modelId="{82583CF0-B38C-4601-BA6C-C20D21C46697}" srcId="{FFDC337A-757D-459D-9FD5-E17066BBE0E1}" destId="{ABA8AB4A-D519-4629-AE57-2D55425CEE7E}" srcOrd="0" destOrd="0" parTransId="{AFDB1390-FCB1-4226-9375-B099AA3C0F0A}" sibTransId="{8C03C9D8-E06A-4F5D-9DDB-0ABFF3C1C746}"/>
    <dgm:cxn modelId="{9E6BCE42-922F-4E30-A2BB-826A33C1DBFB}" type="presOf" srcId="{ABA8AB4A-D519-4629-AE57-2D55425CEE7E}" destId="{07A5F5BD-8E8A-411B-919A-3740F2BBF564}" srcOrd="0" destOrd="0" presId="urn:microsoft.com/office/officeart/2005/8/layout/vList2"/>
    <dgm:cxn modelId="{33C7C705-4B75-48B6-9591-CBE442DEACBD}" type="presOf" srcId="{FFDC337A-757D-459D-9FD5-E17066BBE0E1}" destId="{763688C5-2951-4EFA-9B30-EE1DD3169195}" srcOrd="0" destOrd="0" presId="urn:microsoft.com/office/officeart/2005/8/layout/vList2"/>
    <dgm:cxn modelId="{D9887002-5E03-4E0B-9C76-70112C12417E}" type="presParOf" srcId="{763688C5-2951-4EFA-9B30-EE1DD3169195}" destId="{07A5F5BD-8E8A-411B-919A-3740F2BBF564}" srcOrd="0" destOrd="0" presId="urn:microsoft.com/office/officeart/2005/8/layout/vList2"/>
  </dgm:cxnLst>
  <dgm:bg/>
  <dgm:whole/>
</dgm:dataModel>
</file>

<file path=ppt/diagrams/data9.xml><?xml version="1.0" encoding="utf-8"?>
<dgm:dataModel xmlns:dgm="http://schemas.openxmlformats.org/drawingml/2006/diagram" xmlns:a="http://schemas.openxmlformats.org/drawingml/2006/main">
  <dgm:ptLst>
    <dgm:pt modelId="{A836DF62-97FD-4801-99ED-2541A939BD78}"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852EDD87-22B7-4336-88EE-AA8845A84D9F}">
      <dgm:prSet/>
      <dgm:spPr/>
      <dgm:t>
        <a:bodyPr/>
        <a:lstStyle/>
        <a:p>
          <a:pPr rtl="0"/>
          <a:r>
            <a:rPr lang="en-IN" b="1" dirty="0" smtClean="0"/>
            <a:t>Full veneer with </a:t>
          </a:r>
          <a:r>
            <a:rPr lang="en-IN" b="1" dirty="0" err="1" smtClean="0"/>
            <a:t>incisal</a:t>
          </a:r>
          <a:r>
            <a:rPr lang="en-IN" b="1" dirty="0" smtClean="0"/>
            <a:t>-lapping preparation design extending sublingually that includes all of </a:t>
          </a:r>
          <a:r>
            <a:rPr lang="en-IN" b="1" dirty="0" err="1" smtClean="0"/>
            <a:t>incisal</a:t>
          </a:r>
          <a:r>
            <a:rPr lang="en-IN" b="1" dirty="0" smtClean="0"/>
            <a:t> surface. </a:t>
          </a:r>
          <a:endParaRPr lang="en-IN" dirty="0"/>
        </a:p>
      </dgm:t>
    </dgm:pt>
    <dgm:pt modelId="{37C977C8-5401-4FD7-B71D-51B30621BF8B}" type="parTrans" cxnId="{F9C35EF4-9335-4B0D-8B29-EE403DFE509A}">
      <dgm:prSet/>
      <dgm:spPr/>
      <dgm:t>
        <a:bodyPr/>
        <a:lstStyle/>
        <a:p>
          <a:endParaRPr lang="en-US"/>
        </a:p>
      </dgm:t>
    </dgm:pt>
    <dgm:pt modelId="{30B88B66-BDE4-4F01-AF3A-5C89F0D6C2BE}" type="sibTrans" cxnId="{F9C35EF4-9335-4B0D-8B29-EE403DFE509A}">
      <dgm:prSet/>
      <dgm:spPr/>
      <dgm:t>
        <a:bodyPr/>
        <a:lstStyle/>
        <a:p>
          <a:endParaRPr lang="en-US"/>
        </a:p>
      </dgm:t>
    </dgm:pt>
    <dgm:pt modelId="{6134A2C1-85EA-4889-AB64-CB62ECF4F00F}" type="pres">
      <dgm:prSet presAssocID="{A836DF62-97FD-4801-99ED-2541A939BD78}" presName="linear" presStyleCnt="0">
        <dgm:presLayoutVars>
          <dgm:animLvl val="lvl"/>
          <dgm:resizeHandles val="exact"/>
        </dgm:presLayoutVars>
      </dgm:prSet>
      <dgm:spPr/>
      <dgm:t>
        <a:bodyPr/>
        <a:lstStyle/>
        <a:p>
          <a:endParaRPr lang="en-US"/>
        </a:p>
      </dgm:t>
    </dgm:pt>
    <dgm:pt modelId="{40CB8CD0-E845-4382-9C1B-0B884F700C2A}" type="pres">
      <dgm:prSet presAssocID="{852EDD87-22B7-4336-88EE-AA8845A84D9F}" presName="parentText" presStyleLbl="node1" presStyleIdx="0" presStyleCnt="1">
        <dgm:presLayoutVars>
          <dgm:chMax val="0"/>
          <dgm:bulletEnabled val="1"/>
        </dgm:presLayoutVars>
      </dgm:prSet>
      <dgm:spPr/>
      <dgm:t>
        <a:bodyPr/>
        <a:lstStyle/>
        <a:p>
          <a:endParaRPr lang="en-US"/>
        </a:p>
      </dgm:t>
    </dgm:pt>
  </dgm:ptLst>
  <dgm:cxnLst>
    <dgm:cxn modelId="{F3C4E67D-2649-4D72-9839-D86B5DF902BC}" type="presOf" srcId="{A836DF62-97FD-4801-99ED-2541A939BD78}" destId="{6134A2C1-85EA-4889-AB64-CB62ECF4F00F}" srcOrd="0" destOrd="0" presId="urn:microsoft.com/office/officeart/2005/8/layout/vList2"/>
    <dgm:cxn modelId="{92FD133B-8A97-40BE-A6A7-8406D471AB14}" type="presOf" srcId="{852EDD87-22B7-4336-88EE-AA8845A84D9F}" destId="{40CB8CD0-E845-4382-9C1B-0B884F700C2A}" srcOrd="0" destOrd="0" presId="urn:microsoft.com/office/officeart/2005/8/layout/vList2"/>
    <dgm:cxn modelId="{F9C35EF4-9335-4B0D-8B29-EE403DFE509A}" srcId="{A836DF62-97FD-4801-99ED-2541A939BD78}" destId="{852EDD87-22B7-4336-88EE-AA8845A84D9F}" srcOrd="0" destOrd="0" parTransId="{37C977C8-5401-4FD7-B71D-51B30621BF8B}" sibTransId="{30B88B66-BDE4-4F01-AF3A-5C89F0D6C2BE}"/>
    <dgm:cxn modelId="{DB4DC1C2-E328-49FB-99C9-B56E86E702A3}" type="presParOf" srcId="{6134A2C1-85EA-4889-AB64-CB62ECF4F00F}" destId="{40CB8CD0-E845-4382-9C1B-0B884F700C2A}" srcOrd="0"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267C14-E616-48C7-A531-39273A5AA1C0}" type="datetimeFigureOut">
              <a:rPr lang="en-US" smtClean="0"/>
              <a:pPr/>
              <a:t>4/8/2022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FB0136-CE8F-4A98-AAE4-2740CD97C2D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9D395F9-5691-476D-82E4-15316AF50835}" type="slidenum">
              <a:rPr lang="en-IN" smtClean="0"/>
              <a:pPr/>
              <a:t>6</a:t>
            </a:fld>
            <a:endParaRPr lang="en-IN"/>
          </a:p>
        </p:txBody>
      </p:sp>
    </p:spTree>
    <p:extLst>
      <p:ext uri="{BB962C8B-B14F-4D97-AF65-F5344CB8AC3E}">
        <p14:creationId xmlns="" xmlns:p14="http://schemas.microsoft.com/office/powerpoint/2010/main" val="1594158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DAF811-B530-4D18-B947-556B99F085CD}"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35FC90-609B-45E9-AE6E-AE3083C945A0}" type="datetimeFigureOut">
              <a:rPr lang="en-US" smtClean="0"/>
              <a:pPr/>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19DCA-3AE3-4715-A138-F6EB3F5A461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35FC90-609B-45E9-AE6E-AE3083C945A0}" type="datetimeFigureOut">
              <a:rPr lang="en-US" smtClean="0"/>
              <a:pPr/>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19DCA-3AE3-4715-A138-F6EB3F5A461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35FC90-609B-45E9-AE6E-AE3083C945A0}" type="datetimeFigureOut">
              <a:rPr lang="en-US" smtClean="0"/>
              <a:pPr/>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19DCA-3AE3-4715-A138-F6EB3F5A461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35FC90-609B-45E9-AE6E-AE3083C945A0}" type="datetimeFigureOut">
              <a:rPr lang="en-US" smtClean="0"/>
              <a:pPr/>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19DCA-3AE3-4715-A138-F6EB3F5A461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35FC90-609B-45E9-AE6E-AE3083C945A0}" type="datetimeFigureOut">
              <a:rPr lang="en-US" smtClean="0"/>
              <a:pPr/>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19DCA-3AE3-4715-A138-F6EB3F5A461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35FC90-609B-45E9-AE6E-AE3083C945A0}" type="datetimeFigureOut">
              <a:rPr lang="en-US" smtClean="0"/>
              <a:pPr/>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519DCA-3AE3-4715-A138-F6EB3F5A461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35FC90-609B-45E9-AE6E-AE3083C945A0}" type="datetimeFigureOut">
              <a:rPr lang="en-US" smtClean="0"/>
              <a:pPr/>
              <a:t>4/8/2022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519DCA-3AE3-4715-A138-F6EB3F5A461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35FC90-609B-45E9-AE6E-AE3083C945A0}" type="datetimeFigureOut">
              <a:rPr lang="en-US" smtClean="0"/>
              <a:pPr/>
              <a:t>4/8/2022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519DCA-3AE3-4715-A138-F6EB3F5A461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35FC90-609B-45E9-AE6E-AE3083C945A0}" type="datetimeFigureOut">
              <a:rPr lang="en-US" smtClean="0"/>
              <a:pPr/>
              <a:t>4/8/2022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519DCA-3AE3-4715-A138-F6EB3F5A461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35FC90-609B-45E9-AE6E-AE3083C945A0}" type="datetimeFigureOut">
              <a:rPr lang="en-US" smtClean="0"/>
              <a:pPr/>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519DCA-3AE3-4715-A138-F6EB3F5A461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35FC90-609B-45E9-AE6E-AE3083C945A0}" type="datetimeFigureOut">
              <a:rPr lang="en-US" smtClean="0"/>
              <a:pPr/>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519DCA-3AE3-4715-A138-F6EB3F5A461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35FC90-609B-45E9-AE6E-AE3083C945A0}" type="datetimeFigureOut">
              <a:rPr lang="en-US" smtClean="0"/>
              <a:pPr/>
              <a:t>4/8/2022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519DCA-3AE3-4715-A138-F6EB3F5A461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uact=8&amp;docid=4nT2V5OgH6KZIM&amp;tbnid=um3Ymk0w0XP_tM:&amp;ved=0CAUQjRw&amp;url=http://www.thenextdds.com/clinicalimages.aspx?catid=617&amp;id=4294970363&amp;y=3&amp;ei=Iu1pU5iGLeKN7QaOjoC4Bw&amp;bvm=bv.66111022,d.ZGU&amp;psig=AFQjCNHtGdqyR5AH0s7pCNiYz7ZnVN8lFQ&amp;ust=1399537301712469" TargetMode="External"/><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google.ca/url?sa=i&amp;rct=j&amp;q=&amp;esrc=s&amp;frm=1&amp;source=images&amp;cd=&amp;cad=rja&amp;uact=8&amp;docid=saGzuv1Z5scYhM&amp;tbnid=4B5kWM-Zgp3IQM:&amp;ved=0CAUQjRw&amp;url=http://www.dtidental.com/pagedisplay/prep_empress_v.html&amp;ei=LPZpU7bHL8OM7QaS0oHoAQ&amp;bvm=bv.66111022,d.ZGU&amp;psig=AFQjCNF2wyS4Byx_xxO9-hZ6bLdznxxMLQ&amp;ust=1399539581687826"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diagramQuickStyle" Target="../diagrams/quickStyle16.xml"/><Relationship Id="rId3" Type="http://schemas.openxmlformats.org/officeDocument/2006/relationships/diagramLayout" Target="../diagrams/layout15.xml"/><Relationship Id="rId7" Type="http://schemas.openxmlformats.org/officeDocument/2006/relationships/diagramLayout" Target="../diagrams/layout16.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openxmlformats.org/officeDocument/2006/relationships/diagramData" Target="../diagrams/data16.xml"/><Relationship Id="rId5" Type="http://schemas.openxmlformats.org/officeDocument/2006/relationships/diagramColors" Target="../diagrams/colors15.xml"/><Relationship Id="rId4" Type="http://schemas.openxmlformats.org/officeDocument/2006/relationships/diagramQuickStyle" Target="../diagrams/quickStyle15.xml"/><Relationship Id="rId9" Type="http://schemas.openxmlformats.org/officeDocument/2006/relationships/diagramColors" Target="../diagrams/colors16.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5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veneers"/>
          <p:cNvSpPr>
            <a:spLocks noChangeAspect="1" noChangeArrowheads="1"/>
          </p:cNvSpPr>
          <p:nvPr/>
        </p:nvSpPr>
        <p:spPr bwMode="auto">
          <a:xfrm>
            <a:off x="2962275" y="1895475"/>
            <a:ext cx="3219450" cy="3067050"/>
          </a:xfrm>
          <a:prstGeom prst="rect">
            <a:avLst/>
          </a:prstGeom>
          <a:noFill/>
        </p:spPr>
        <p:txBody>
          <a:bodyPr/>
          <a:lstStyle/>
          <a:p>
            <a:endParaRPr lang="en-US"/>
          </a:p>
        </p:txBody>
      </p:sp>
      <p:pic>
        <p:nvPicPr>
          <p:cNvPr id="3075" name="Picture 3" descr="veneers"/>
          <p:cNvPicPr>
            <a:picLocks noChangeAspect="1" noChangeArrowheads="1"/>
          </p:cNvPicPr>
          <p:nvPr/>
        </p:nvPicPr>
        <p:blipFill>
          <a:blip r:embed="rId2"/>
          <a:srcRect/>
          <a:stretch>
            <a:fillRect/>
          </a:stretch>
        </p:blipFill>
        <p:spPr bwMode="auto">
          <a:xfrm>
            <a:off x="381000" y="228600"/>
            <a:ext cx="7391400" cy="3429000"/>
          </a:xfrm>
          <a:prstGeom prst="rect">
            <a:avLst/>
          </a:prstGeom>
          <a:noFill/>
        </p:spPr>
      </p:pic>
      <p:sp>
        <p:nvSpPr>
          <p:cNvPr id="3076" name="Rectangle 4"/>
          <p:cNvSpPr>
            <a:spLocks noChangeArrowheads="1"/>
          </p:cNvSpPr>
          <p:nvPr/>
        </p:nvSpPr>
        <p:spPr bwMode="auto">
          <a:xfrm>
            <a:off x="0" y="3496270"/>
            <a:ext cx="8991600" cy="923330"/>
          </a:xfrm>
          <a:prstGeom prst="rect">
            <a:avLst/>
          </a:prstGeom>
          <a:noFill/>
          <a:ln w="9525">
            <a:noFill/>
            <a:miter lim="800000"/>
            <a:headEnd/>
            <a:tailEnd/>
          </a:ln>
          <a:effectLst/>
        </p:spPr>
        <p:txBody>
          <a:bodyPr wrap="square">
            <a:spAutoFit/>
          </a:bodyPr>
          <a:lstStyle/>
          <a:p>
            <a:pPr algn="ctr"/>
            <a:r>
              <a:rPr lang="en-US" sz="5400" b="1" dirty="0">
                <a:solidFill>
                  <a:srgbClr val="990099"/>
                </a:solidFill>
              </a:rPr>
              <a:t>VENEERS</a:t>
            </a:r>
            <a:r>
              <a:rPr lang="en-US" b="1" dirty="0">
                <a:solidFill>
                  <a:srgbClr val="990099"/>
                </a:solidFill>
              </a:rPr>
              <a:t> </a:t>
            </a:r>
            <a:r>
              <a:rPr lang="en-US" sz="5400" b="1" dirty="0">
                <a:solidFill>
                  <a:srgbClr val="990099"/>
                </a:solidFill>
              </a:rPr>
              <a:t>/ LAMINATES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838201"/>
            <a:ext cx="4497388" cy="762000"/>
          </a:xfrm>
        </p:spPr>
        <p:txBody>
          <a:bodyPr/>
          <a:lstStyle/>
          <a:p>
            <a:pPr algn="ctr"/>
            <a:r>
              <a:rPr lang="en-IN" dirty="0" smtClean="0">
                <a:solidFill>
                  <a:srgbClr val="00B050"/>
                </a:solidFill>
              </a:rPr>
              <a:t>ADVANTAGES</a:t>
            </a:r>
            <a:endParaRPr lang="en-IN" dirty="0">
              <a:solidFill>
                <a:srgbClr val="00B050"/>
              </a:solidFill>
            </a:endParaRPr>
          </a:p>
        </p:txBody>
      </p:sp>
      <p:sp>
        <p:nvSpPr>
          <p:cNvPr id="4" name="Content Placeholder 3"/>
          <p:cNvSpPr>
            <a:spLocks noGrp="1"/>
          </p:cNvSpPr>
          <p:nvPr>
            <p:ph sz="half" idx="2"/>
          </p:nvPr>
        </p:nvSpPr>
        <p:spPr>
          <a:xfrm>
            <a:off x="304800" y="1752601"/>
            <a:ext cx="4192588" cy="3962400"/>
          </a:xfrm>
        </p:spPr>
        <p:style>
          <a:lnRef idx="1">
            <a:schemeClr val="accent3"/>
          </a:lnRef>
          <a:fillRef idx="3">
            <a:schemeClr val="accent3"/>
          </a:fillRef>
          <a:effectRef idx="2">
            <a:schemeClr val="accent3"/>
          </a:effectRef>
          <a:fontRef idx="minor">
            <a:schemeClr val="lt1"/>
          </a:fontRef>
        </p:style>
        <p:txBody>
          <a:bodyPr/>
          <a:lstStyle/>
          <a:p>
            <a:r>
              <a:rPr lang="en-IN" dirty="0" err="1" smtClean="0"/>
              <a:t>Esthetics</a:t>
            </a:r>
            <a:endParaRPr lang="en-IN" dirty="0" smtClean="0"/>
          </a:p>
          <a:p>
            <a:r>
              <a:rPr lang="en-IN" dirty="0" smtClean="0"/>
              <a:t>Veneers is more conservative tooth preparation</a:t>
            </a:r>
          </a:p>
          <a:p>
            <a:r>
              <a:rPr lang="en-IN" dirty="0" smtClean="0"/>
              <a:t>Repair potential</a:t>
            </a:r>
          </a:p>
          <a:p>
            <a:r>
              <a:rPr lang="en-IN" dirty="0" smtClean="0"/>
              <a:t>Chair side control of the anatomy and easy polished</a:t>
            </a:r>
          </a:p>
          <a:p>
            <a:r>
              <a:rPr lang="en-IN" dirty="0" smtClean="0"/>
              <a:t>Low thermal conductivity</a:t>
            </a:r>
          </a:p>
          <a:p>
            <a:r>
              <a:rPr lang="en-IN" dirty="0" smtClean="0"/>
              <a:t>Less expensive</a:t>
            </a:r>
            <a:endParaRPr lang="en-IN" dirty="0"/>
          </a:p>
        </p:txBody>
      </p:sp>
      <p:sp>
        <p:nvSpPr>
          <p:cNvPr id="5" name="Text Placeholder 4"/>
          <p:cNvSpPr>
            <a:spLocks noGrp="1"/>
          </p:cNvSpPr>
          <p:nvPr>
            <p:ph type="body" sz="quarter" idx="3"/>
          </p:nvPr>
        </p:nvSpPr>
        <p:spPr>
          <a:xfrm>
            <a:off x="4645025" y="1066800"/>
            <a:ext cx="4041775" cy="609600"/>
          </a:xfrm>
        </p:spPr>
        <p:txBody>
          <a:bodyPr/>
          <a:lstStyle/>
          <a:p>
            <a:pPr algn="ctr"/>
            <a:r>
              <a:rPr lang="en-IN" dirty="0" smtClean="0">
                <a:solidFill>
                  <a:srgbClr val="FF0000"/>
                </a:solidFill>
              </a:rPr>
              <a:t>DISADVANTAGES</a:t>
            </a:r>
            <a:endParaRPr lang="en-IN" dirty="0">
              <a:solidFill>
                <a:srgbClr val="FF0000"/>
              </a:solidFill>
            </a:endParaRPr>
          </a:p>
        </p:txBody>
      </p:sp>
      <p:sp>
        <p:nvSpPr>
          <p:cNvPr id="6" name="Content Placeholder 5"/>
          <p:cNvSpPr>
            <a:spLocks noGrp="1"/>
          </p:cNvSpPr>
          <p:nvPr>
            <p:ph sz="quarter" idx="4"/>
          </p:nvPr>
        </p:nvSpPr>
        <p:spPr>
          <a:xfrm>
            <a:off x="4645025" y="1828801"/>
            <a:ext cx="4270375" cy="3810000"/>
          </a:xfrm>
        </p:spPr>
        <p:style>
          <a:lnRef idx="2">
            <a:schemeClr val="accent2">
              <a:shade val="50000"/>
            </a:schemeClr>
          </a:lnRef>
          <a:fillRef idx="1">
            <a:schemeClr val="accent2"/>
          </a:fillRef>
          <a:effectRef idx="0">
            <a:schemeClr val="accent2"/>
          </a:effectRef>
          <a:fontRef idx="minor">
            <a:schemeClr val="lt1"/>
          </a:fontRef>
        </p:style>
        <p:txBody>
          <a:bodyPr/>
          <a:lstStyle/>
          <a:p>
            <a:r>
              <a:rPr lang="en-IN" dirty="0" smtClean="0"/>
              <a:t>Tend to discolour</a:t>
            </a:r>
          </a:p>
          <a:p>
            <a:r>
              <a:rPr lang="en-IN" dirty="0" smtClean="0"/>
              <a:t>Wear out quickly</a:t>
            </a:r>
          </a:p>
          <a:p>
            <a:r>
              <a:rPr lang="en-IN" dirty="0" smtClean="0"/>
              <a:t>Marginal staining</a:t>
            </a:r>
          </a:p>
          <a:p>
            <a:r>
              <a:rPr lang="en-IN" dirty="0" smtClean="0"/>
              <a:t>Shade matching difficulty</a:t>
            </a:r>
          </a:p>
          <a:p>
            <a:r>
              <a:rPr lang="en-IN" dirty="0" smtClean="0"/>
              <a:t>Often require repair &amp; replacement</a:t>
            </a:r>
          </a:p>
          <a:p>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 Placeholder 2"/>
          <p:cNvSpPr>
            <a:spLocks noGrp="1"/>
          </p:cNvSpPr>
          <p:nvPr>
            <p:ph type="body" idx="1"/>
          </p:nvPr>
        </p:nvSpPr>
        <p:spPr/>
        <p:txBody>
          <a:bodyPr/>
          <a:lstStyle/>
          <a:p>
            <a:endParaRPr lang="en-IN"/>
          </a:p>
        </p:txBody>
      </p:sp>
      <p:sp>
        <p:nvSpPr>
          <p:cNvPr id="4" name="Content Placeholder 3"/>
          <p:cNvSpPr>
            <a:spLocks noGrp="1"/>
          </p:cNvSpPr>
          <p:nvPr>
            <p:ph sz="half" idx="2"/>
          </p:nvPr>
        </p:nvSpPr>
        <p:spPr/>
        <p:txBody>
          <a:bodyPr/>
          <a:lstStyle/>
          <a:p>
            <a:endParaRPr lang="en-IN"/>
          </a:p>
        </p:txBody>
      </p:sp>
      <p:sp>
        <p:nvSpPr>
          <p:cNvPr id="5" name="Text Placeholder 4"/>
          <p:cNvSpPr>
            <a:spLocks noGrp="1"/>
          </p:cNvSpPr>
          <p:nvPr>
            <p:ph type="body" sz="quarter" idx="3"/>
          </p:nvPr>
        </p:nvSpPr>
        <p:spPr/>
        <p:txBody>
          <a:bodyPr/>
          <a:lstStyle/>
          <a:p>
            <a:endParaRPr lang="en-IN"/>
          </a:p>
        </p:txBody>
      </p:sp>
      <p:sp>
        <p:nvSpPr>
          <p:cNvPr id="6" name="Content Placeholder 5"/>
          <p:cNvSpPr>
            <a:spLocks noGrp="1"/>
          </p:cNvSpPr>
          <p:nvPr>
            <p:ph sz="quarter" idx="4"/>
          </p:nvPr>
        </p:nvSpPr>
        <p:spPr/>
        <p:txBody>
          <a:bodyPr/>
          <a:lstStyle/>
          <a:p>
            <a:endParaRPr lang="en-I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33400"/>
            <a:ext cx="9144000" cy="632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44560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620000" cy="838200"/>
          </a:xfrm>
        </p:spPr>
        <p:txBody>
          <a:bodyPr>
            <a:noAutofit/>
          </a:bodyPr>
          <a:lstStyle/>
          <a:p>
            <a:r>
              <a:rPr lang="en-US" sz="2400" b="1" dirty="0" smtClean="0">
                <a:latin typeface="+mn-lt"/>
                <a:cs typeface="Andalus" pitchFamily="18" charset="-78"/>
              </a:rPr>
              <a:t>ENDONTICALLY TREATED FRACTURED ANTERIOR TEETH</a:t>
            </a:r>
            <a:endParaRPr lang="en-US" sz="2400" b="1" dirty="0">
              <a:latin typeface="+mn-lt"/>
            </a:endParaRPr>
          </a:p>
        </p:txBody>
      </p:sp>
      <p:sp>
        <p:nvSpPr>
          <p:cNvPr id="7" name="Title 1"/>
          <p:cNvSpPr txBox="1">
            <a:spLocks/>
          </p:cNvSpPr>
          <p:nvPr/>
        </p:nvSpPr>
        <p:spPr>
          <a:xfrm>
            <a:off x="2819400" y="381000"/>
            <a:ext cx="3886200" cy="762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0070C0"/>
                </a:solidFill>
                <a:effectLst/>
                <a:uLnTx/>
                <a:uFillTx/>
                <a:latin typeface="Algerian" pitchFamily="82" charset="0"/>
                <a:ea typeface="+mj-ea"/>
                <a:cs typeface="Andalus" pitchFamily="18" charset="-78"/>
              </a:rPr>
              <a:t>Indications</a:t>
            </a:r>
            <a:endParaRPr kumimoji="0" lang="en-US" sz="4400" b="0" i="0" u="none" strike="noStrike" kern="1200" cap="none" spc="0" normalizeH="0" baseline="0" noProof="0" dirty="0">
              <a:ln>
                <a:noFill/>
              </a:ln>
              <a:solidFill>
                <a:srgbClr val="0070C0"/>
              </a:solidFill>
              <a:effectLst/>
              <a:uLnTx/>
              <a:uFillTx/>
              <a:latin typeface="Algerian" pitchFamily="82" charset="0"/>
              <a:ea typeface="+mj-ea"/>
              <a:cs typeface="+mj-cs"/>
            </a:endParaRPr>
          </a:p>
        </p:txBody>
      </p:sp>
      <p:pic>
        <p:nvPicPr>
          <p:cNvPr id="8" name="Picture 2" descr="D:\VENEER PHTOS\DSC00961.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l="2750" r="3770" b="34700"/>
          <a:stretch>
            <a:fillRect/>
          </a:stretch>
        </p:blipFill>
        <p:spPr>
          <a:xfrm>
            <a:off x="1728536" y="2057400"/>
            <a:ext cx="2310063" cy="1371600"/>
          </a:xfrm>
          <a:noFill/>
        </p:spPr>
      </p:pic>
      <p:pic>
        <p:nvPicPr>
          <p:cNvPr id="9" name="Picture 2" descr="D:\VENEER PHTOS\DSC0096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l="4259" b="33205"/>
          <a:stretch>
            <a:fillRect/>
          </a:stretch>
        </p:blipFill>
        <p:spPr bwMode="auto">
          <a:xfrm>
            <a:off x="4953000" y="1981200"/>
            <a:ext cx="2497212" cy="1364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381000" y="5117068"/>
            <a:ext cx="2287121" cy="369332"/>
          </a:xfrm>
          <a:prstGeom prst="rect">
            <a:avLst/>
          </a:prstGeom>
        </p:spPr>
        <p:txBody>
          <a:bodyPr wrap="square">
            <a:spAutoFit/>
          </a:bodyPr>
          <a:lstStyle/>
          <a:p>
            <a:r>
              <a:rPr lang="en-US" b="1" dirty="0" smtClean="0">
                <a:cs typeface="Andalus" pitchFamily="18" charset="-78"/>
              </a:rPr>
              <a:t>DIASTEMA</a:t>
            </a:r>
            <a:endParaRPr lang="en-US" dirty="0"/>
          </a:p>
        </p:txBody>
      </p:sp>
      <p:pic>
        <p:nvPicPr>
          <p:cNvPr id="10" name="Picture 9" descr="11.jpg"/>
          <p:cNvPicPr>
            <a:picLocks noChangeAspect="1"/>
          </p:cNvPicPr>
          <p:nvPr/>
        </p:nvPicPr>
        <p:blipFill>
          <a:blip r:embed="rId4"/>
          <a:stretch>
            <a:fillRect/>
          </a:stretch>
        </p:blipFill>
        <p:spPr>
          <a:xfrm>
            <a:off x="1752600" y="3846576"/>
            <a:ext cx="2286000" cy="2859024"/>
          </a:xfrm>
          <a:prstGeom prst="rect">
            <a:avLst/>
          </a:prstGeom>
          <a:ln>
            <a:noFill/>
          </a:ln>
          <a:effectLst>
            <a:softEdge rad="112500"/>
          </a:effectLst>
        </p:spPr>
      </p:pic>
      <p:sp>
        <p:nvSpPr>
          <p:cNvPr id="11" name="Rectangle 10"/>
          <p:cNvSpPr/>
          <p:nvPr/>
        </p:nvSpPr>
        <p:spPr>
          <a:xfrm>
            <a:off x="7391401" y="5029200"/>
            <a:ext cx="1752600" cy="350222"/>
          </a:xfrm>
          <a:prstGeom prst="rect">
            <a:avLst/>
          </a:prstGeom>
        </p:spPr>
        <p:txBody>
          <a:bodyPr wrap="square">
            <a:spAutoFit/>
          </a:bodyPr>
          <a:lstStyle/>
          <a:p>
            <a:pPr lvl="0" algn="ctr">
              <a:spcBef>
                <a:spcPct val="0"/>
              </a:spcBef>
              <a:defRPr/>
            </a:pPr>
            <a:r>
              <a:rPr lang="en-US" sz="1600" b="1" dirty="0" smtClean="0">
                <a:cs typeface="Andalus" pitchFamily="18" charset="-78"/>
              </a:rPr>
              <a:t>DISCOLORATION</a:t>
            </a:r>
            <a:endParaRPr lang="en-US" sz="1600" b="1" dirty="0"/>
          </a:p>
        </p:txBody>
      </p:sp>
      <p:pic>
        <p:nvPicPr>
          <p:cNvPr id="12" name="Content Placeholder 3" descr="Porcelain-Veneers-Cudahy-CA_0.jpg"/>
          <p:cNvPicPr>
            <a:picLocks noChangeAspect="1"/>
          </p:cNvPicPr>
          <p:nvPr/>
        </p:nvPicPr>
        <p:blipFill>
          <a:blip r:embed="rId5"/>
          <a:stretch>
            <a:fillRect/>
          </a:stretch>
        </p:blipFill>
        <p:spPr>
          <a:xfrm>
            <a:off x="5029200" y="3886200"/>
            <a:ext cx="2305050" cy="273426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4419600" cy="457200"/>
          </a:xfrm>
        </p:spPr>
        <p:txBody>
          <a:bodyPr>
            <a:normAutofit/>
          </a:bodyPr>
          <a:lstStyle/>
          <a:p>
            <a:r>
              <a:rPr lang="en-US" sz="1800" b="1" dirty="0" smtClean="0">
                <a:latin typeface="+mn-lt"/>
              </a:rPr>
              <a:t>MISSING CENTRAL INCISOR</a:t>
            </a:r>
            <a:endParaRPr lang="en-IN" sz="1800" b="1" dirty="0">
              <a:latin typeface="+mn-lt"/>
            </a:endParaRPr>
          </a:p>
        </p:txBody>
      </p:sp>
      <p:pic>
        <p:nvPicPr>
          <p:cNvPr id="4" name="Picture 2" descr="D:\VENEER PHTOS\DSC00975.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l="3993" b="27933"/>
          <a:stretch>
            <a:fillRect/>
          </a:stretch>
        </p:blipFill>
        <p:spPr>
          <a:xfrm>
            <a:off x="381000" y="1219200"/>
            <a:ext cx="4495800" cy="1447800"/>
          </a:xfrm>
          <a:noFill/>
        </p:spPr>
      </p:pic>
      <p:sp>
        <p:nvSpPr>
          <p:cNvPr id="5" name="Rectangle 4"/>
          <p:cNvSpPr/>
          <p:nvPr/>
        </p:nvSpPr>
        <p:spPr>
          <a:xfrm>
            <a:off x="228600" y="3352800"/>
            <a:ext cx="5117748" cy="369332"/>
          </a:xfrm>
          <a:prstGeom prst="rect">
            <a:avLst/>
          </a:prstGeom>
        </p:spPr>
        <p:txBody>
          <a:bodyPr wrap="square">
            <a:spAutoFit/>
          </a:bodyPr>
          <a:lstStyle/>
          <a:p>
            <a:pPr algn="ctr"/>
            <a:r>
              <a:rPr lang="en-US" b="1" dirty="0" smtClean="0"/>
              <a:t>WIDE DEFICIENT RESTORATION ON FACIAL SURFACE</a:t>
            </a:r>
          </a:p>
        </p:txBody>
      </p:sp>
      <p:pic>
        <p:nvPicPr>
          <p:cNvPr id="6" name="Picture 5" descr="D:\VENEER PHTOS\DSC0097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l="5937" r="4602" b="29604"/>
          <a:stretch>
            <a:fillRect/>
          </a:stretch>
        </p:blipFill>
        <p:spPr>
          <a:xfrm>
            <a:off x="457200" y="3886200"/>
            <a:ext cx="2057400" cy="1270339"/>
          </a:xfrm>
          <a:prstGeom prst="rect">
            <a:avLst/>
          </a:prstGeom>
          <a:noFill/>
        </p:spPr>
      </p:pic>
      <p:pic>
        <p:nvPicPr>
          <p:cNvPr id="7" name="Picture 2" descr="D:\VENEER PHTOS\DSC0097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l="5263" r="6705" b="32761"/>
          <a:stretch>
            <a:fillRect/>
          </a:stretch>
        </p:blipFill>
        <p:spPr bwMode="auto">
          <a:xfrm>
            <a:off x="2743200" y="3886200"/>
            <a:ext cx="2286000" cy="13068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5943600" y="685800"/>
            <a:ext cx="2971800" cy="369332"/>
          </a:xfrm>
          <a:prstGeom prst="rect">
            <a:avLst/>
          </a:prstGeom>
        </p:spPr>
        <p:txBody>
          <a:bodyPr wrap="square">
            <a:spAutoFit/>
          </a:bodyPr>
          <a:lstStyle/>
          <a:p>
            <a:r>
              <a:rPr lang="en-US" b="1" dirty="0" smtClean="0"/>
              <a:t>TOOTH BRUSH ABRASION </a:t>
            </a:r>
            <a:endParaRPr lang="en-US" b="1" dirty="0"/>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xmlns="" val="0"/>
              </a:ext>
            </a:extLst>
          </a:blip>
          <a:srcRect t="26667" r="6522"/>
          <a:stretch>
            <a:fillRect/>
          </a:stretch>
        </p:blipFill>
        <p:spPr>
          <a:xfrm>
            <a:off x="5410200" y="1143000"/>
            <a:ext cx="3276600" cy="1524000"/>
          </a:xfrm>
          <a:prstGeom prst="rect">
            <a:avLst/>
          </a:prstGeom>
          <a:noFill/>
        </p:spPr>
      </p:pic>
      <p:sp>
        <p:nvSpPr>
          <p:cNvPr id="10" name="Rectangle 9"/>
          <p:cNvSpPr/>
          <p:nvPr/>
        </p:nvSpPr>
        <p:spPr>
          <a:xfrm>
            <a:off x="5638800" y="3352800"/>
            <a:ext cx="3505200" cy="646331"/>
          </a:xfrm>
          <a:prstGeom prst="rect">
            <a:avLst/>
          </a:prstGeom>
        </p:spPr>
        <p:txBody>
          <a:bodyPr wrap="square">
            <a:spAutoFit/>
          </a:bodyPr>
          <a:lstStyle/>
          <a:p>
            <a:r>
              <a:rPr lang="en-US" b="1" dirty="0" smtClean="0"/>
              <a:t>BONDING TO EXISTING RESTORATIONS </a:t>
            </a:r>
            <a:endParaRPr lang="en-US" b="1" dirty="0"/>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a:xfrm>
            <a:off x="5715000" y="4038600"/>
            <a:ext cx="2514600" cy="1639957"/>
          </a:xfrm>
          <a:prstGeom prst="rect">
            <a:avLst/>
          </a:prstGeom>
          <a:noFill/>
        </p:spPr>
      </p:pic>
    </p:spTree>
    <p:extLst>
      <p:ext uri="{BB962C8B-B14F-4D97-AF65-F5344CB8AC3E}">
        <p14:creationId xmlns:p14="http://schemas.microsoft.com/office/powerpoint/2010/main" xmlns="" val="1366069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8686800" cy="5668963"/>
          </a:xfrm>
        </p:spPr>
        <p:txBody>
          <a:bodyPr/>
          <a:lstStyle/>
          <a:p>
            <a:pPr>
              <a:buNone/>
            </a:pPr>
            <a:r>
              <a:rPr lang="en-US" sz="2000" b="1" dirty="0" smtClean="0"/>
              <a:t>GENERALIZED ENAMEL HYPOPLASIA</a:t>
            </a:r>
          </a:p>
          <a:p>
            <a:endParaRPr lang="en-IN" dirty="0"/>
          </a:p>
        </p:txBody>
      </p:sp>
      <p:pic>
        <p:nvPicPr>
          <p:cNvPr id="4" name="Picture 3" descr="D:\VENEER PHTOS\DSC0096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l="35243" t="12022" r="3125" b="10248"/>
          <a:stretch>
            <a:fillRect/>
          </a:stretch>
        </p:blipFill>
        <p:spPr>
          <a:xfrm>
            <a:off x="685800" y="914400"/>
            <a:ext cx="2819400" cy="1428474"/>
          </a:xfrm>
          <a:prstGeom prst="rect">
            <a:avLst/>
          </a:prstGeom>
          <a:noFill/>
        </p:spPr>
      </p:pic>
      <p:pic>
        <p:nvPicPr>
          <p:cNvPr id="5" name="Picture 3" descr="D:\VENEER PHTOS\DSC0096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l="31770" r="1389" b="13303"/>
          <a:stretch>
            <a:fillRect/>
          </a:stretch>
        </p:blipFill>
        <p:spPr>
          <a:xfrm>
            <a:off x="685800" y="2362200"/>
            <a:ext cx="2895600" cy="1524000"/>
          </a:xfrm>
          <a:prstGeom prst="rect">
            <a:avLst/>
          </a:prstGeom>
          <a:noFill/>
        </p:spPr>
      </p:pic>
      <p:sp>
        <p:nvSpPr>
          <p:cNvPr id="6" name="Rectangle 5"/>
          <p:cNvSpPr/>
          <p:nvPr/>
        </p:nvSpPr>
        <p:spPr>
          <a:xfrm>
            <a:off x="6010161" y="609600"/>
            <a:ext cx="2143239" cy="369332"/>
          </a:xfrm>
          <a:prstGeom prst="rect">
            <a:avLst/>
          </a:prstGeom>
        </p:spPr>
        <p:txBody>
          <a:bodyPr wrap="square">
            <a:spAutoFit/>
          </a:bodyPr>
          <a:lstStyle/>
          <a:p>
            <a:r>
              <a:rPr lang="en-US" b="1" dirty="0" smtClean="0"/>
              <a:t>DENTAL FLUOROSIS</a:t>
            </a:r>
          </a:p>
        </p:txBody>
      </p:sp>
      <p:pic>
        <p:nvPicPr>
          <p:cNvPr id="7" name="Picture 3" descr="D:\VENEER PHTOS\DSC00965.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l="11786" r="4390" b="50662"/>
          <a:stretch>
            <a:fillRect/>
          </a:stretch>
        </p:blipFill>
        <p:spPr>
          <a:xfrm>
            <a:off x="5791200" y="990600"/>
            <a:ext cx="2800350" cy="1676400"/>
          </a:xfrm>
          <a:prstGeom prst="rect">
            <a:avLst/>
          </a:prstGeom>
          <a:noFill/>
        </p:spPr>
      </p:pic>
      <p:pic>
        <p:nvPicPr>
          <p:cNvPr id="8" name="Picture 2" descr="D:\VENEER PHTOS\DSC00966.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l="7707" r="6297" b="50124"/>
          <a:stretch>
            <a:fillRect/>
          </a:stretch>
        </p:blipFill>
        <p:spPr bwMode="auto">
          <a:xfrm>
            <a:off x="5867400" y="2667000"/>
            <a:ext cx="27432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2438400" y="4191000"/>
            <a:ext cx="3336429" cy="369332"/>
          </a:xfrm>
          <a:prstGeom prst="rect">
            <a:avLst/>
          </a:prstGeom>
        </p:spPr>
        <p:txBody>
          <a:bodyPr wrap="square">
            <a:spAutoFit/>
          </a:bodyPr>
          <a:lstStyle/>
          <a:p>
            <a:r>
              <a:rPr lang="en-US" b="1" dirty="0" smtClean="0"/>
              <a:t>ABRADED INCISAL REGIONS</a:t>
            </a:r>
          </a:p>
        </p:txBody>
      </p:sp>
      <p:pic>
        <p:nvPicPr>
          <p:cNvPr id="10" name="Picture 2" descr="D:\VENEER PHTOS\DSC00976.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l="5957" r="5957" b="42242"/>
          <a:stretch>
            <a:fillRect/>
          </a:stretch>
        </p:blipFill>
        <p:spPr>
          <a:xfrm>
            <a:off x="1371600" y="4572000"/>
            <a:ext cx="2424112" cy="1638395"/>
          </a:xfrm>
          <a:prstGeom prst="rect">
            <a:avLst/>
          </a:prstGeom>
          <a:noFill/>
        </p:spPr>
      </p:pic>
      <p:pic>
        <p:nvPicPr>
          <p:cNvPr id="11" name="Picture 2" descr="D:\VENEER PHTOS\DSC00977.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l="4173" r="4173" b="37495"/>
          <a:stretch>
            <a:fillRect/>
          </a:stretch>
        </p:blipFill>
        <p:spPr bwMode="auto">
          <a:xfrm>
            <a:off x="4038600" y="4572000"/>
            <a:ext cx="2890838" cy="1734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219214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latin typeface="Algerian" pitchFamily="82" charset="0"/>
              </a:rPr>
              <a:t>Contraindication</a:t>
            </a:r>
            <a:endParaRPr lang="en-US" dirty="0">
              <a:solidFill>
                <a:srgbClr val="0070C0"/>
              </a:solidFill>
              <a:latin typeface="Algerian" pitchFamily="82" charset="0"/>
            </a:endParaRPr>
          </a:p>
        </p:txBody>
      </p:sp>
      <p:pic>
        <p:nvPicPr>
          <p:cNvPr id="4" name="Content Placeholder 3" descr="45.png"/>
          <p:cNvPicPr>
            <a:picLocks noGrp="1" noChangeAspect="1"/>
          </p:cNvPicPr>
          <p:nvPr>
            <p:ph idx="1"/>
          </p:nvPr>
        </p:nvPicPr>
        <p:blipFill>
          <a:blip r:embed="rId2"/>
          <a:stretch>
            <a:fillRect/>
          </a:stretch>
        </p:blipFill>
        <p:spPr>
          <a:xfrm rot="340172">
            <a:off x="4905304" y="1535377"/>
            <a:ext cx="3429000" cy="2289517"/>
          </a:xfrm>
          <a:prstGeom prst="rect">
            <a:avLst/>
          </a:prstGeom>
          <a:ln>
            <a:noFill/>
          </a:ln>
          <a:effectLst>
            <a:softEdge rad="112500"/>
          </a:effectLst>
        </p:spPr>
      </p:pic>
      <p:pic>
        <p:nvPicPr>
          <p:cNvPr id="5" name="Picture 4" descr="severe attrition.jpg"/>
          <p:cNvPicPr>
            <a:picLocks noChangeAspect="1"/>
          </p:cNvPicPr>
          <p:nvPr/>
        </p:nvPicPr>
        <p:blipFill>
          <a:blip r:embed="rId3"/>
          <a:srcRect b="8314"/>
          <a:stretch>
            <a:fillRect/>
          </a:stretch>
        </p:blipFill>
        <p:spPr>
          <a:xfrm rot="21191021">
            <a:off x="733089" y="4025689"/>
            <a:ext cx="3771900" cy="2305546"/>
          </a:xfrm>
          <a:prstGeom prst="rect">
            <a:avLst/>
          </a:prstGeom>
          <a:ln>
            <a:noFill/>
          </a:ln>
          <a:effectLst>
            <a:softEdge rad="112500"/>
          </a:effectLst>
        </p:spPr>
      </p:pic>
      <p:sp>
        <p:nvSpPr>
          <p:cNvPr id="6" name="Title 1"/>
          <p:cNvSpPr txBox="1">
            <a:spLocks/>
          </p:cNvSpPr>
          <p:nvPr/>
        </p:nvSpPr>
        <p:spPr>
          <a:xfrm>
            <a:off x="914400" y="2286000"/>
            <a:ext cx="31242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effectLst/>
                <a:uLnTx/>
                <a:uFillTx/>
                <a:ea typeface="+mj-ea"/>
                <a:cs typeface="Andalus" pitchFamily="18" charset="-78"/>
              </a:rPr>
              <a:t>Highly caries index </a:t>
            </a:r>
            <a:r>
              <a:rPr kumimoji="0" lang="en-US" sz="2800" b="1" i="0" u="none" strike="noStrike" kern="1200" cap="none" spc="0" normalizeH="0" noProof="0" dirty="0" smtClean="0">
                <a:ln>
                  <a:noFill/>
                </a:ln>
                <a:effectLst/>
                <a:uLnTx/>
                <a:uFillTx/>
                <a:ea typeface="+mj-ea"/>
                <a:cs typeface="Andalus" pitchFamily="18" charset="-78"/>
              </a:rPr>
              <a:t> </a:t>
            </a:r>
            <a:endParaRPr kumimoji="0" lang="en-US" sz="2800" b="1" i="0" u="none" strike="noStrike" kern="1200" cap="none" spc="0" normalizeH="0" baseline="0" noProof="0" dirty="0">
              <a:ln>
                <a:noFill/>
              </a:ln>
              <a:effectLst/>
              <a:uLnTx/>
              <a:uFillTx/>
              <a:ea typeface="+mj-ea"/>
              <a:cs typeface="+mj-cs"/>
            </a:endParaRPr>
          </a:p>
        </p:txBody>
      </p:sp>
      <p:sp>
        <p:nvSpPr>
          <p:cNvPr id="7" name="Title 1"/>
          <p:cNvSpPr txBox="1">
            <a:spLocks/>
          </p:cNvSpPr>
          <p:nvPr/>
        </p:nvSpPr>
        <p:spPr>
          <a:xfrm>
            <a:off x="5105400" y="4953000"/>
            <a:ext cx="31242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effectLst/>
                <a:uLnTx/>
                <a:uFillTx/>
                <a:ea typeface="+mj-ea"/>
                <a:cs typeface="Andalus" pitchFamily="18" charset="-78"/>
              </a:rPr>
              <a:t>Bruxism</a:t>
            </a:r>
            <a:endParaRPr kumimoji="0" lang="en-US" sz="2400" b="1" i="0" u="none" strike="noStrike" kern="1200" cap="none" spc="0" normalizeH="0" baseline="0" noProof="0" dirty="0">
              <a:ln>
                <a:noFill/>
              </a:ln>
              <a:effectLst/>
              <a:uLnTx/>
              <a:uFillTx/>
              <a:ea typeface="+mj-ea"/>
              <a:cs typeface="+mj-cs"/>
            </a:endParaRPr>
          </a:p>
        </p:txBody>
      </p:sp>
      <p:cxnSp>
        <p:nvCxnSpPr>
          <p:cNvPr id="9" name="Straight Arrow Connector 8"/>
          <p:cNvCxnSpPr/>
          <p:nvPr/>
        </p:nvCxnSpPr>
        <p:spPr>
          <a:xfrm>
            <a:off x="4114800" y="2667000"/>
            <a:ext cx="685800" cy="1588"/>
          </a:xfrm>
          <a:prstGeom prst="straightConnector1">
            <a:avLst/>
          </a:prstGeom>
          <a:ln>
            <a:solidFill>
              <a:srgbClr val="002060"/>
            </a:solidFill>
            <a:tailEnd type="arrow"/>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rot="10800000" flipV="1">
            <a:off x="4876800" y="5257800"/>
            <a:ext cx="838200" cy="1588"/>
          </a:xfrm>
          <a:prstGeom prst="straightConnector1">
            <a:avLst/>
          </a:prstGeom>
          <a:ln>
            <a:solidFill>
              <a:srgbClr val="002060"/>
            </a:solidFill>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172200"/>
          </a:xfrm>
        </p:spPr>
        <p:txBody>
          <a:bodyPr/>
          <a:lstStyle/>
          <a:p>
            <a:pPr>
              <a:buNone/>
            </a:pPr>
            <a:r>
              <a:rPr lang="en-US" sz="1800" b="1" dirty="0" smtClean="0">
                <a:solidFill>
                  <a:srgbClr val="003300"/>
                </a:solidFill>
              </a:rPr>
              <a:t>INSUFFICIENT FUSIBLE SUBSTRATE                                     EXCESSIVE INTERDENTAL SPACING</a:t>
            </a:r>
            <a:endParaRPr lang="en-US" sz="2400" b="1" dirty="0" smtClean="0">
              <a:solidFill>
                <a:srgbClr val="003300"/>
              </a:solidFill>
            </a:endParaRPr>
          </a:p>
          <a:p>
            <a:endParaRPr lang="en-IN"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t="24000"/>
          <a:stretch>
            <a:fillRect/>
          </a:stretch>
        </p:blipFill>
        <p:spPr>
          <a:xfrm>
            <a:off x="304800" y="1295400"/>
            <a:ext cx="2976563" cy="1447800"/>
          </a:xfrm>
          <a:prstGeom prst="rect">
            <a:avLst/>
          </a:prstGeom>
          <a:noFill/>
        </p:spPr>
      </p:pic>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a:xfrm>
            <a:off x="5638800" y="1219200"/>
            <a:ext cx="2743200" cy="1688123"/>
          </a:xfrm>
          <a:prstGeom prst="rect">
            <a:avLst/>
          </a:prstGeom>
          <a:noFill/>
        </p:spPr>
      </p:pic>
      <p:sp>
        <p:nvSpPr>
          <p:cNvPr id="6" name="Rectangle 5"/>
          <p:cNvSpPr/>
          <p:nvPr/>
        </p:nvSpPr>
        <p:spPr>
          <a:xfrm>
            <a:off x="152400" y="3593068"/>
            <a:ext cx="8763000" cy="369332"/>
          </a:xfrm>
          <a:prstGeom prst="rect">
            <a:avLst/>
          </a:prstGeom>
        </p:spPr>
        <p:txBody>
          <a:bodyPr wrap="square">
            <a:spAutoFit/>
          </a:bodyPr>
          <a:lstStyle/>
          <a:p>
            <a:r>
              <a:rPr lang="en-US" b="1" dirty="0" smtClean="0"/>
              <a:t>  POOR ORAL HYGIENE                                                                EXCESSIVELY ROTATED TOOTH</a:t>
            </a:r>
            <a:endParaRPr lang="en-IN" b="1"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a:xfrm>
            <a:off x="304800" y="4191000"/>
            <a:ext cx="2514600" cy="1752600"/>
          </a:xfrm>
          <a:prstGeom prst="rect">
            <a:avLst/>
          </a:prstGeom>
          <a:noFill/>
        </p:spPr>
      </p:pic>
      <p:pic>
        <p:nvPicPr>
          <p:cNvPr id="8" name="Picture 3" descr="D:\VENEER PHTOS\DSC00980.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l="8746" r="6085" b="21712"/>
          <a:stretch>
            <a:fillRect/>
          </a:stretch>
        </p:blipFill>
        <p:spPr>
          <a:xfrm>
            <a:off x="5638800" y="4038600"/>
            <a:ext cx="2819400" cy="1752600"/>
          </a:xfrm>
          <a:prstGeom prst="rect">
            <a:avLst/>
          </a:prstGeom>
          <a:noFill/>
        </p:spPr>
      </p:pic>
    </p:spTree>
    <p:extLst>
      <p:ext uri="{BB962C8B-B14F-4D97-AF65-F5344CB8AC3E}">
        <p14:creationId xmlns:p14="http://schemas.microsoft.com/office/powerpoint/2010/main" xmlns="" val="2920837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33497"/>
            <a:ext cx="8686800" cy="6247864"/>
          </a:xfrm>
          <a:prstGeom prst="rect">
            <a:avLst/>
          </a:prstGeom>
          <a:noFill/>
        </p:spPr>
        <p:txBody>
          <a:bodyPr wrap="square" rtlCol="0">
            <a:spAutoFit/>
          </a:bodyPr>
          <a:lstStyle/>
          <a:p>
            <a:r>
              <a:rPr lang="en-IN" dirty="0" smtClean="0"/>
              <a:t>I</a:t>
            </a:r>
            <a:r>
              <a:rPr lang="en-IN" sz="2000" dirty="0" smtClean="0"/>
              <a:t>. </a:t>
            </a:r>
            <a:r>
              <a:rPr lang="en-IN" sz="2000" b="1" dirty="0" smtClean="0"/>
              <a:t>Based on the extent of tooth involved</a:t>
            </a:r>
            <a:r>
              <a:rPr lang="en-IN" sz="2000" dirty="0" smtClean="0"/>
              <a:t>,</a:t>
            </a:r>
            <a:endParaRPr lang="en-IN" sz="2000" dirty="0"/>
          </a:p>
          <a:p>
            <a:r>
              <a:rPr lang="en-IN" sz="2000" dirty="0"/>
              <a:t> </a:t>
            </a:r>
            <a:r>
              <a:rPr lang="en-IN" sz="2000" dirty="0" smtClean="0"/>
              <a:t>                              (i) </a:t>
            </a:r>
            <a:r>
              <a:rPr lang="en-IN" sz="2000" b="1" dirty="0" smtClean="0"/>
              <a:t>Partial veneers</a:t>
            </a:r>
          </a:p>
          <a:p>
            <a:r>
              <a:rPr lang="en-IN" sz="2000" b="1" dirty="0"/>
              <a:t> </a:t>
            </a:r>
            <a:r>
              <a:rPr lang="en-IN" sz="2000" b="1" dirty="0" smtClean="0"/>
              <a:t>                              (ii) Full veneers</a:t>
            </a:r>
          </a:p>
          <a:p>
            <a:r>
              <a:rPr lang="en-IN" sz="2000" dirty="0"/>
              <a:t> </a:t>
            </a:r>
            <a:r>
              <a:rPr lang="en-IN" sz="2000" dirty="0" smtClean="0"/>
              <a:t>                                         - Window preparation</a:t>
            </a:r>
          </a:p>
          <a:p>
            <a:r>
              <a:rPr lang="en-IN" sz="2000" dirty="0"/>
              <a:t> </a:t>
            </a:r>
            <a:r>
              <a:rPr lang="en-IN" sz="2000" dirty="0" smtClean="0"/>
              <a:t>                                         - Butt joint </a:t>
            </a:r>
            <a:r>
              <a:rPr lang="en-IN" sz="2000" dirty="0" err="1" smtClean="0"/>
              <a:t>incisal</a:t>
            </a:r>
            <a:r>
              <a:rPr lang="en-IN" sz="2000" dirty="0" smtClean="0"/>
              <a:t> preparation</a:t>
            </a:r>
          </a:p>
          <a:p>
            <a:r>
              <a:rPr lang="en-IN" sz="2000" dirty="0"/>
              <a:t> </a:t>
            </a:r>
            <a:r>
              <a:rPr lang="en-IN" sz="2000" dirty="0" smtClean="0"/>
              <a:t>                                         - </a:t>
            </a:r>
            <a:r>
              <a:rPr lang="en-IN" sz="2000" dirty="0" err="1"/>
              <a:t>I</a:t>
            </a:r>
            <a:r>
              <a:rPr lang="en-IN" sz="2000" dirty="0" err="1" smtClean="0"/>
              <a:t>ncisal</a:t>
            </a:r>
            <a:r>
              <a:rPr lang="en-IN" sz="2000" dirty="0" smtClean="0"/>
              <a:t> lapping preparation</a:t>
            </a:r>
          </a:p>
          <a:p>
            <a:r>
              <a:rPr lang="en-IN" sz="2000" dirty="0" smtClean="0"/>
              <a:t>II. </a:t>
            </a:r>
            <a:r>
              <a:rPr lang="en-IN" sz="2000" b="1" dirty="0" smtClean="0"/>
              <a:t>Based on the type of material employed</a:t>
            </a:r>
            <a:r>
              <a:rPr lang="en-IN" sz="2000" dirty="0" smtClean="0"/>
              <a:t>,</a:t>
            </a:r>
          </a:p>
          <a:p>
            <a:r>
              <a:rPr lang="en-IN" sz="2000" dirty="0"/>
              <a:t> </a:t>
            </a:r>
            <a:r>
              <a:rPr lang="en-IN" sz="2000" dirty="0" smtClean="0"/>
              <a:t>                               (i)  Directly applied composite veneer</a:t>
            </a:r>
          </a:p>
          <a:p>
            <a:r>
              <a:rPr lang="en-IN" sz="2000" dirty="0"/>
              <a:t> </a:t>
            </a:r>
            <a:r>
              <a:rPr lang="en-IN" sz="2000" dirty="0" smtClean="0"/>
              <a:t>                               (ii)  Processed composite veneer</a:t>
            </a:r>
          </a:p>
          <a:p>
            <a:r>
              <a:rPr lang="en-IN" sz="2000" dirty="0"/>
              <a:t> </a:t>
            </a:r>
            <a:r>
              <a:rPr lang="en-IN" sz="2000" dirty="0" smtClean="0"/>
              <a:t>                               (iii) </a:t>
            </a:r>
            <a:r>
              <a:rPr lang="en-IN" sz="2000" dirty="0" err="1" smtClean="0"/>
              <a:t>Feldspathic</a:t>
            </a:r>
            <a:r>
              <a:rPr lang="en-IN" sz="2000" dirty="0" smtClean="0"/>
              <a:t> porcelain veneer</a:t>
            </a:r>
          </a:p>
          <a:p>
            <a:r>
              <a:rPr lang="en-IN" sz="2000" dirty="0"/>
              <a:t> </a:t>
            </a:r>
            <a:r>
              <a:rPr lang="en-IN" sz="2000" dirty="0" smtClean="0"/>
              <a:t>                               (iv) Pressed ceramic veneer</a:t>
            </a:r>
          </a:p>
          <a:p>
            <a:r>
              <a:rPr lang="en-IN" sz="2000" dirty="0" smtClean="0"/>
              <a:t>III. </a:t>
            </a:r>
            <a:r>
              <a:rPr lang="en-IN" sz="2000" b="1" dirty="0" smtClean="0"/>
              <a:t>Based on the mode of fabrication</a:t>
            </a:r>
            <a:r>
              <a:rPr lang="en-IN" sz="2000" dirty="0" smtClean="0"/>
              <a:t>,</a:t>
            </a:r>
          </a:p>
          <a:p>
            <a:r>
              <a:rPr lang="en-IN" sz="2000" dirty="0"/>
              <a:t> </a:t>
            </a:r>
            <a:r>
              <a:rPr lang="en-IN" sz="2000" dirty="0" smtClean="0"/>
              <a:t>                               (i</a:t>
            </a:r>
            <a:r>
              <a:rPr lang="en-IN" sz="2000" b="1" dirty="0" smtClean="0"/>
              <a:t>) Direct veneers</a:t>
            </a:r>
          </a:p>
          <a:p>
            <a:r>
              <a:rPr lang="en-IN" sz="2000" dirty="0"/>
              <a:t> </a:t>
            </a:r>
            <a:r>
              <a:rPr lang="en-IN" sz="2000" dirty="0" smtClean="0"/>
              <a:t>                                          - Direct Partial veneer</a:t>
            </a:r>
          </a:p>
          <a:p>
            <a:r>
              <a:rPr lang="en-IN" sz="2000" dirty="0"/>
              <a:t> </a:t>
            </a:r>
            <a:r>
              <a:rPr lang="en-IN" sz="2000" dirty="0" smtClean="0"/>
              <a:t>                                          - Direct Full veneer</a:t>
            </a:r>
          </a:p>
          <a:p>
            <a:r>
              <a:rPr lang="en-IN" sz="2000" dirty="0"/>
              <a:t> </a:t>
            </a:r>
            <a:r>
              <a:rPr lang="en-IN" sz="2000" dirty="0" smtClean="0"/>
              <a:t>                               (ii</a:t>
            </a:r>
            <a:r>
              <a:rPr lang="en-IN" sz="2000" b="1" dirty="0" smtClean="0"/>
              <a:t>) Indirect veneers</a:t>
            </a:r>
          </a:p>
          <a:p>
            <a:r>
              <a:rPr lang="en-IN" sz="2000" dirty="0"/>
              <a:t> </a:t>
            </a:r>
            <a:r>
              <a:rPr lang="en-IN" sz="2000" dirty="0" smtClean="0"/>
              <a:t>                                           - No Prep veneers</a:t>
            </a:r>
          </a:p>
          <a:p>
            <a:r>
              <a:rPr lang="en-IN" sz="2000" dirty="0"/>
              <a:t> </a:t>
            </a:r>
            <a:r>
              <a:rPr lang="en-IN" sz="2000" dirty="0" smtClean="0"/>
              <a:t>                                           - Etched Porcelain veneers</a:t>
            </a:r>
          </a:p>
          <a:p>
            <a:r>
              <a:rPr lang="en-IN" sz="2000" dirty="0"/>
              <a:t> </a:t>
            </a:r>
            <a:r>
              <a:rPr lang="en-IN" sz="2000" dirty="0" smtClean="0"/>
              <a:t>                                           - Pressed Ceramic Veneers   </a:t>
            </a:r>
          </a:p>
          <a:p>
            <a:r>
              <a:rPr lang="en-IN" sz="2000" dirty="0" smtClean="0"/>
              <a:t>                  </a:t>
            </a:r>
            <a:r>
              <a:rPr lang="en-IN" dirty="0" smtClean="0"/>
              <a:t>    </a:t>
            </a:r>
          </a:p>
        </p:txBody>
      </p:sp>
      <p:sp>
        <p:nvSpPr>
          <p:cNvPr id="3" name="TextBox 2"/>
          <p:cNvSpPr txBox="1"/>
          <p:nvPr/>
        </p:nvSpPr>
        <p:spPr>
          <a:xfrm>
            <a:off x="1475656" y="35332"/>
            <a:ext cx="5112568" cy="584775"/>
          </a:xfrm>
          <a:prstGeom prst="rect">
            <a:avLst/>
          </a:prstGeom>
          <a:noFill/>
        </p:spPr>
        <p:txBody>
          <a:bodyPr wrap="square" rtlCol="0">
            <a:spAutoFit/>
          </a:bodyPr>
          <a:lstStyle/>
          <a:p>
            <a:r>
              <a:rPr lang="en-IN" dirty="0" smtClean="0"/>
              <a:t>                  </a:t>
            </a:r>
            <a:r>
              <a:rPr lang="en-IN" sz="3200" b="1" dirty="0" smtClean="0"/>
              <a:t>TYPES OF VENEERS</a:t>
            </a:r>
            <a:endParaRPr lang="en-IN" sz="3200" b="1" dirty="0"/>
          </a:p>
        </p:txBody>
      </p:sp>
      <p:pic>
        <p:nvPicPr>
          <p:cNvPr id="819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76750" y="3243263"/>
            <a:ext cx="188913" cy="371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E2D2B3B-882E-40F3-A32F-6DD516915044}" type="slidenum">
              <a:rPr lang="en-US" smtClean="0"/>
              <a:pPr/>
              <a:t>17</a:t>
            </a:fld>
            <a:endParaRPr lang="en-US"/>
          </a:p>
        </p:txBody>
      </p:sp>
    </p:spTree>
    <p:extLst>
      <p:ext uri="{BB962C8B-B14F-4D97-AF65-F5344CB8AC3E}">
        <p14:creationId xmlns="" xmlns:p14="http://schemas.microsoft.com/office/powerpoint/2010/main" val="32500415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0" y="2133600"/>
          <a:ext cx="9144000"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447800" y="457200"/>
            <a:ext cx="6324600" cy="584775"/>
          </a:xfrm>
          <a:prstGeom prst="rect">
            <a:avLst/>
          </a:prstGeom>
        </p:spPr>
        <p:txBody>
          <a:bodyPr wrap="square">
            <a:spAutoFit/>
          </a:bodyPr>
          <a:lstStyle/>
          <a:p>
            <a:pPr algn="ctr"/>
            <a:r>
              <a:rPr lang="en-US" sz="3200" b="1" dirty="0" smtClean="0"/>
              <a:t>TYPES OF VENEERS</a:t>
            </a:r>
          </a:p>
        </p:txBody>
      </p:sp>
      <p:sp>
        <p:nvSpPr>
          <p:cNvPr id="5" name="Rectangle 4"/>
          <p:cNvSpPr/>
          <p:nvPr/>
        </p:nvSpPr>
        <p:spPr>
          <a:xfrm>
            <a:off x="2286000" y="1143000"/>
            <a:ext cx="5715000" cy="461665"/>
          </a:xfrm>
          <a:prstGeom prst="rect">
            <a:avLst/>
          </a:prstGeom>
        </p:spPr>
        <p:txBody>
          <a:bodyPr wrap="square">
            <a:spAutoFit/>
          </a:bodyPr>
          <a:lstStyle/>
          <a:p>
            <a:pPr algn="ctr"/>
            <a:r>
              <a:rPr lang="en-US" sz="2400" b="1" dirty="0" smtClean="0">
                <a:solidFill>
                  <a:srgbClr val="990000"/>
                </a:solidFill>
              </a:rPr>
              <a:t>BASED ON SURFACE INVOLVEMENT</a:t>
            </a:r>
          </a:p>
        </p:txBody>
      </p:sp>
      <p:sp>
        <p:nvSpPr>
          <p:cNvPr id="6" name="Rectangle 5"/>
          <p:cNvSpPr/>
          <p:nvPr/>
        </p:nvSpPr>
        <p:spPr>
          <a:xfrm>
            <a:off x="2971800" y="1676400"/>
            <a:ext cx="3733800" cy="523220"/>
          </a:xfrm>
          <a:prstGeom prst="rect">
            <a:avLst/>
          </a:prstGeom>
        </p:spPr>
        <p:txBody>
          <a:bodyPr wrap="square">
            <a:spAutoFit/>
          </a:bodyPr>
          <a:lstStyle/>
          <a:p>
            <a:pPr algn="ctr"/>
            <a:r>
              <a:rPr lang="en-IN" sz="2800" b="1" dirty="0" smtClean="0">
                <a:solidFill>
                  <a:srgbClr val="00B050"/>
                </a:solidFill>
              </a:rPr>
              <a:t>TWO TYPES </a:t>
            </a:r>
            <a:endParaRPr lang="en-US" sz="2800" b="1" dirty="0">
              <a:solidFill>
                <a:srgbClr val="00B050"/>
              </a:solidFill>
            </a:endParaRPr>
          </a:p>
        </p:txBody>
      </p:sp>
      <p:sp>
        <p:nvSpPr>
          <p:cNvPr id="7" name="Rectangle 6"/>
          <p:cNvSpPr/>
          <p:nvPr/>
        </p:nvSpPr>
        <p:spPr>
          <a:xfrm>
            <a:off x="304800" y="5345668"/>
            <a:ext cx="8783629" cy="523220"/>
          </a:xfrm>
          <a:prstGeom prst="rect">
            <a:avLst/>
          </a:prstGeom>
        </p:spPr>
        <p:txBody>
          <a:bodyPr wrap="square">
            <a:spAutoFit/>
          </a:bodyPr>
          <a:lstStyle/>
          <a:p>
            <a:pPr algn="ctr"/>
            <a:r>
              <a:rPr lang="en-IN" sz="2800" b="1" dirty="0" smtClean="0"/>
              <a:t>Accomplished by </a:t>
            </a:r>
            <a:r>
              <a:rPr lang="en-IN" sz="2800" b="1" dirty="0" smtClean="0">
                <a:solidFill>
                  <a:srgbClr val="FF0000"/>
                </a:solidFill>
              </a:rPr>
              <a:t>direct</a:t>
            </a:r>
            <a:r>
              <a:rPr lang="en-IN" sz="2800" b="1" dirty="0" smtClean="0"/>
              <a:t> or </a:t>
            </a:r>
            <a:r>
              <a:rPr lang="en-IN" sz="2800" b="1" dirty="0" smtClean="0">
                <a:solidFill>
                  <a:srgbClr val="FF0000"/>
                </a:solidFill>
              </a:rPr>
              <a:t>indirect</a:t>
            </a:r>
            <a:r>
              <a:rPr lang="en-IN" sz="2800" b="1" dirty="0" smtClean="0"/>
              <a:t> technique</a:t>
            </a:r>
            <a:endParaRPr lang="en-US" sz="2800" b="1" dirty="0"/>
          </a:p>
        </p:txBody>
      </p:sp>
    </p:spTree>
    <p:extLst>
      <p:ext uri="{BB962C8B-B14F-4D97-AF65-F5344CB8AC3E}">
        <p14:creationId xmlns:p14="http://schemas.microsoft.com/office/powerpoint/2010/main" xmlns="" val="2310161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b="1" dirty="0" smtClean="0"/>
              <a:t>PARTIAL VENEER</a:t>
            </a:r>
            <a:endParaRPr lang="en-IN" sz="4000" b="1"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l="10597" t="7867" r="6166" b="10844"/>
          <a:stretch>
            <a:fillRect/>
          </a:stretch>
        </p:blipFill>
        <p:spPr>
          <a:xfrm>
            <a:off x="990600" y="2057400"/>
            <a:ext cx="2057400" cy="2362200"/>
          </a:xfrm>
          <a:noFill/>
        </p:spPr>
      </p:pic>
      <p:graphicFrame>
        <p:nvGraphicFramePr>
          <p:cNvPr id="6" name="Diagram 5"/>
          <p:cNvGraphicFramePr/>
          <p:nvPr/>
        </p:nvGraphicFramePr>
        <p:xfrm>
          <a:off x="3200400" y="2209800"/>
          <a:ext cx="5715000" cy="228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586949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76200"/>
            <a:ext cx="8229600" cy="1143000"/>
          </a:xfrm>
        </p:spPr>
        <p:txBody>
          <a:bodyPr/>
          <a:lstStyle/>
          <a:p>
            <a:endParaRPr lang="en-US" b="1" u="sng" dirty="0"/>
          </a:p>
        </p:txBody>
      </p:sp>
      <p:graphicFrame>
        <p:nvGraphicFramePr>
          <p:cNvPr id="5" name="Diagram 4"/>
          <p:cNvGraphicFramePr/>
          <p:nvPr/>
        </p:nvGraphicFramePr>
        <p:xfrm>
          <a:off x="0" y="228600"/>
          <a:ext cx="91440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0" y="5334001"/>
            <a:ext cx="9144000" cy="1200329"/>
          </a:xfrm>
          <a:prstGeom prst="rect">
            <a:avLst/>
          </a:prstGeom>
        </p:spPr>
        <p:txBody>
          <a:bodyPr wrap="square">
            <a:spAutoFit/>
          </a:bodyPr>
          <a:lstStyle/>
          <a:p>
            <a:r>
              <a:rPr lang="en-US" dirty="0" smtClean="0"/>
              <a:t>However, this approach is undoubtedly most invasive with substantial removal of large amount of tooth substance and possible adverse effects on adjacent pulp and periodontal tissues.</a:t>
            </a:r>
          </a:p>
          <a:p>
            <a:pPr>
              <a:buFont typeface="Wingdings" pitchFamily="2" charset="2"/>
              <a:buNone/>
            </a:pPr>
            <a:endParaRPr lang="en-US" dirty="0" smtClean="0"/>
          </a:p>
          <a:p>
            <a:r>
              <a:rPr lang="en-US" dirty="0" smtClean="0"/>
              <a:t>In search of more durable aesthetics </a:t>
            </a:r>
            <a:r>
              <a:rPr lang="en-US" b="1" dirty="0" smtClean="0">
                <a:solidFill>
                  <a:srgbClr val="C00000"/>
                </a:solidFill>
              </a:rPr>
              <a:t>VENEERS</a:t>
            </a:r>
            <a:r>
              <a:rPr lang="en-US" dirty="0" smtClean="0"/>
              <a:t> were introduced.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Full veneer</a:t>
            </a:r>
            <a:endParaRPr lang="en-IN"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l="7143" r="7142" b="9677"/>
          <a:stretch>
            <a:fillRect/>
          </a:stretch>
        </p:blipFill>
        <p:spPr>
          <a:xfrm>
            <a:off x="1371600" y="1524000"/>
            <a:ext cx="1828800" cy="2133600"/>
          </a:xfrm>
          <a:noFill/>
        </p:spPr>
      </p:pic>
      <p:graphicFrame>
        <p:nvGraphicFramePr>
          <p:cNvPr id="8" name="Diagram 7"/>
          <p:cNvGraphicFramePr/>
          <p:nvPr/>
        </p:nvGraphicFramePr>
        <p:xfrm>
          <a:off x="3505200" y="1752600"/>
          <a:ext cx="5410200" cy="167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p:cNvPicPr>
            <a:picLocks noChangeAspect="1" noChangeArrowheads="1"/>
          </p:cNvPicPr>
          <p:nvPr/>
        </p:nvPicPr>
        <p:blipFill>
          <a:blip r:embed="rId7">
            <a:extLst>
              <a:ext uri="{28A0092B-C50C-407E-A947-70E740481C1C}">
                <a14:useLocalDpi xmlns:a14="http://schemas.microsoft.com/office/drawing/2010/main" xmlns="" val="0"/>
              </a:ext>
            </a:extLst>
          </a:blip>
          <a:srcRect r="3571" b="12214"/>
          <a:stretch>
            <a:fillRect/>
          </a:stretch>
        </p:blipFill>
        <p:spPr>
          <a:xfrm>
            <a:off x="1219201" y="4038600"/>
            <a:ext cx="2057399" cy="2133600"/>
          </a:xfrm>
          <a:prstGeom prst="rect">
            <a:avLst/>
          </a:prstGeom>
          <a:noFill/>
        </p:spPr>
      </p:pic>
      <p:graphicFrame>
        <p:nvGraphicFramePr>
          <p:cNvPr id="9" name="Diagram 8"/>
          <p:cNvGraphicFramePr/>
          <p:nvPr/>
        </p:nvGraphicFramePr>
        <p:xfrm>
          <a:off x="3657600" y="4191000"/>
          <a:ext cx="5257800" cy="2057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4501480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0070C0"/>
                </a:solidFill>
                <a:latin typeface="Algerian" pitchFamily="82" charset="0"/>
              </a:rPr>
              <a:t>Types of preparation </a:t>
            </a:r>
            <a:endParaRPr lang="en-US" dirty="0"/>
          </a:p>
        </p:txBody>
      </p:sp>
      <p:graphicFrame>
        <p:nvGraphicFramePr>
          <p:cNvPr id="4" name="Content Placeholder 3"/>
          <p:cNvGraphicFramePr>
            <a:graphicFrameLocks noGrp="1"/>
          </p:cNvGraphicFramePr>
          <p:nvPr>
            <p:ph idx="1"/>
          </p:nvPr>
        </p:nvGraphicFramePr>
        <p:xfrm>
          <a:off x="152400" y="990600"/>
          <a:ext cx="89916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457200"/>
            <a:ext cx="8305800" cy="523220"/>
          </a:xfrm>
          <a:prstGeom prst="rect">
            <a:avLst/>
          </a:prstGeom>
        </p:spPr>
        <p:txBody>
          <a:bodyPr wrap="square">
            <a:spAutoFit/>
          </a:bodyPr>
          <a:lstStyle/>
          <a:p>
            <a:r>
              <a:rPr lang="en-IN" sz="2800" b="1" dirty="0" smtClean="0">
                <a:solidFill>
                  <a:schemeClr val="accent5">
                    <a:lumMod val="50000"/>
                  </a:schemeClr>
                </a:solidFill>
                <a:effectLst>
                  <a:outerShdw blurRad="38100" dist="38100" dir="2700000" algn="tl">
                    <a:srgbClr val="000000">
                      <a:alpha val="43137"/>
                    </a:srgbClr>
                  </a:outerShdw>
                </a:effectLst>
              </a:rPr>
              <a:t>Procedure for Laminate Veneers tooth preparation</a:t>
            </a:r>
          </a:p>
        </p:txBody>
      </p:sp>
      <p:sp>
        <p:nvSpPr>
          <p:cNvPr id="5" name="Rectangle 4"/>
          <p:cNvSpPr/>
          <p:nvPr/>
        </p:nvSpPr>
        <p:spPr>
          <a:xfrm>
            <a:off x="1905000" y="1066800"/>
            <a:ext cx="4648200" cy="369332"/>
          </a:xfrm>
          <a:prstGeom prst="rect">
            <a:avLst/>
          </a:prstGeom>
        </p:spPr>
        <p:txBody>
          <a:bodyPr wrap="square">
            <a:spAutoFit/>
          </a:bodyPr>
          <a:lstStyle/>
          <a:p>
            <a:pPr algn="ctr"/>
            <a:r>
              <a:rPr lang="en-IN" b="1" dirty="0" smtClean="0">
                <a:solidFill>
                  <a:srgbClr val="FF0000"/>
                </a:solidFill>
              </a:rPr>
              <a:t>Involves the following steps </a:t>
            </a:r>
          </a:p>
        </p:txBody>
      </p:sp>
      <p:graphicFrame>
        <p:nvGraphicFramePr>
          <p:cNvPr id="11" name="Diagram 10"/>
          <p:cNvGraphicFramePr/>
          <p:nvPr/>
        </p:nvGraphicFramePr>
        <p:xfrm>
          <a:off x="228600" y="1524000"/>
          <a:ext cx="8763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440607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304800"/>
            <a:ext cx="8686800" cy="2670175"/>
          </a:xfrm>
        </p:spPr>
        <p:txBody>
          <a:bodyPr>
            <a:noAutofit/>
          </a:bodyPr>
          <a:lstStyle/>
          <a:p>
            <a:r>
              <a:rPr lang="en-US" sz="6600" dirty="0" smtClean="0">
                <a:solidFill>
                  <a:srgbClr val="0070C0"/>
                </a:solidFill>
                <a:latin typeface="Bernard MT Condensed" pitchFamily="18" charset="0"/>
              </a:rPr>
              <a:t>Type I </a:t>
            </a:r>
            <a:br>
              <a:rPr lang="en-US" sz="6600" dirty="0" smtClean="0">
                <a:solidFill>
                  <a:srgbClr val="0070C0"/>
                </a:solidFill>
                <a:latin typeface="Bernard MT Condensed" pitchFamily="18" charset="0"/>
              </a:rPr>
            </a:br>
            <a:r>
              <a:rPr lang="en-US" sz="6600" dirty="0" smtClean="0">
                <a:solidFill>
                  <a:srgbClr val="0070C0"/>
                </a:solidFill>
                <a:latin typeface="Bernard MT Condensed" pitchFamily="18" charset="0"/>
              </a:rPr>
              <a:t>(</a:t>
            </a:r>
            <a:r>
              <a:rPr lang="en-US" sz="6600" dirty="0" smtClean="0">
                <a:solidFill>
                  <a:srgbClr val="0070C0"/>
                </a:solidFill>
                <a:latin typeface="Bernard MT Condensed" pitchFamily="18" charset="0"/>
                <a:sym typeface="Wingdings" pitchFamily="2" charset="2"/>
              </a:rPr>
              <a:t>window preparation)</a:t>
            </a:r>
            <a:endParaRPr lang="en-US" sz="6600" dirty="0">
              <a:solidFill>
                <a:srgbClr val="0070C0"/>
              </a:solidFill>
              <a:latin typeface="Bernard MT Condensed" pitchFamily="18" charset="0"/>
            </a:endParaRPr>
          </a:p>
        </p:txBody>
      </p:sp>
      <p:pic>
        <p:nvPicPr>
          <p:cNvPr id="6" name="Picture 2" descr="DSC04898"/>
          <p:cNvPicPr>
            <a:picLocks noChangeAspect="1" noChangeArrowheads="1"/>
          </p:cNvPicPr>
          <p:nvPr/>
        </p:nvPicPr>
        <p:blipFill>
          <a:blip r:embed="rId2" cstate="print"/>
          <a:srcRect l="61167" t="18376" r="10780" b="20635"/>
          <a:stretch>
            <a:fillRect/>
          </a:stretch>
        </p:blipFill>
        <p:spPr>
          <a:xfrm>
            <a:off x="2514600" y="3429000"/>
            <a:ext cx="1920240" cy="3200400"/>
          </a:xfrm>
          <a:prstGeom prst="rect">
            <a:avLst/>
          </a:prstGeom>
          <a:ln>
            <a:noFill/>
          </a:ln>
          <a:effectLst>
            <a:softEdge rad="112500"/>
          </a:effectLst>
        </p:spPr>
      </p:pic>
      <p:pic>
        <p:nvPicPr>
          <p:cNvPr id="7" name="Picture 2" descr="DSC04896"/>
          <p:cNvPicPr>
            <a:picLocks noChangeAspect="1" noChangeArrowheads="1"/>
          </p:cNvPicPr>
          <p:nvPr/>
        </p:nvPicPr>
        <p:blipFill>
          <a:blip r:embed="rId3" cstate="print"/>
          <a:srcRect l="61748" t="24545" r="11633" b="16363"/>
          <a:stretch>
            <a:fillRect/>
          </a:stretch>
        </p:blipFill>
        <p:spPr>
          <a:xfrm>
            <a:off x="4953000" y="3429000"/>
            <a:ext cx="1828800" cy="3124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381000" y="5105400"/>
          <a:ext cx="8229600" cy="175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3" descr="5.bmp"/>
          <p:cNvPicPr>
            <a:picLocks noGrp="1" noChangeAspect="1"/>
          </p:cNvPicPr>
          <p:nvPr>
            <p:ph idx="1"/>
          </p:nvPr>
        </p:nvPicPr>
        <p:blipFill>
          <a:blip r:embed="rId6"/>
          <a:stretch>
            <a:fillRect/>
          </a:stretch>
        </p:blipFill>
        <p:spPr>
          <a:xfrm>
            <a:off x="1524000" y="198437"/>
            <a:ext cx="6028435" cy="4525963"/>
          </a:xfrm>
          <a:prstGeom prst="rect">
            <a:avLst/>
          </a:prstGeom>
          <a:ln>
            <a:noFill/>
          </a:ln>
          <a:effectLst>
            <a:softEdge rad="112500"/>
          </a:effectLst>
        </p:spPr>
      </p:pic>
      <p:sp>
        <p:nvSpPr>
          <p:cNvPr id="5" name="Rectangle 4"/>
          <p:cNvSpPr/>
          <p:nvPr/>
        </p:nvSpPr>
        <p:spPr>
          <a:xfrm>
            <a:off x="4953000" y="3657600"/>
            <a:ext cx="2514600" cy="923330"/>
          </a:xfrm>
          <a:prstGeom prst="rect">
            <a:avLst/>
          </a:prstGeom>
        </p:spPr>
        <p:txBody>
          <a:bodyPr wrap="square">
            <a:spAutoFit/>
          </a:bodyPr>
          <a:lstStyle/>
          <a:p>
            <a:r>
              <a:rPr lang="en-US" dirty="0" smtClean="0">
                <a:solidFill>
                  <a:schemeClr val="bg1"/>
                </a:solidFill>
                <a:latin typeface="Andalus" pitchFamily="18" charset="-78"/>
                <a:cs typeface="Andalus" pitchFamily="18" charset="-78"/>
              </a:rPr>
              <a:t>Depiction of enamel thickness on the facial aspect of the tooth</a:t>
            </a:r>
            <a:endParaRPr lang="en-US" dirty="0">
              <a:solidFill>
                <a:schemeClr val="bg1"/>
              </a:solidFill>
              <a:latin typeface="Andalus" pitchFamily="18" charset="-78"/>
              <a:cs typeface="Andalus" pitchFamily="18" charset="-78"/>
            </a:endParaRPr>
          </a:p>
        </p:txBody>
      </p:sp>
      <p:sp>
        <p:nvSpPr>
          <p:cNvPr id="6" name="Rectangle 5"/>
          <p:cNvSpPr/>
          <p:nvPr/>
        </p:nvSpPr>
        <p:spPr>
          <a:xfrm>
            <a:off x="2964027" y="4736068"/>
            <a:ext cx="3057760" cy="369332"/>
          </a:xfrm>
          <a:prstGeom prst="rect">
            <a:avLst/>
          </a:prstGeom>
        </p:spPr>
        <p:txBody>
          <a:bodyPr wrap="none">
            <a:spAutoFit/>
          </a:bodyPr>
          <a:lstStyle/>
          <a:p>
            <a:r>
              <a:rPr lang="en-US" b="1" dirty="0" smtClean="0">
                <a:solidFill>
                  <a:srgbClr val="FF0000"/>
                </a:solidFill>
              </a:rPr>
              <a:t>THE REDUCTION MUST BE IN :</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876800"/>
            <a:ext cx="8610600" cy="1676400"/>
          </a:xfrm>
        </p:spPr>
        <p:txBody>
          <a:bodyPr>
            <a:noAutofit/>
          </a:bodyPr>
          <a:lstStyle/>
          <a:p>
            <a:pPr algn="l"/>
            <a:r>
              <a:rPr lang="en-US" sz="2400" b="1" dirty="0" smtClean="0">
                <a:solidFill>
                  <a:schemeClr val="tx2">
                    <a:lumMod val="75000"/>
                  </a:schemeClr>
                </a:solidFill>
                <a:latin typeface="Andalus" pitchFamily="18" charset="-78"/>
                <a:cs typeface="Andalus" pitchFamily="18" charset="-78"/>
              </a:rPr>
              <a:t>A 016 round bur is placed at the tip of the gingival papilla and cuts the cervical margin in a counterclockwise direction. The bur shaft is held in contact with the facial aspect of the tooth</a:t>
            </a:r>
            <a:endParaRPr lang="en-US" sz="2400" b="1" dirty="0">
              <a:solidFill>
                <a:schemeClr val="tx2">
                  <a:lumMod val="75000"/>
                </a:schemeClr>
              </a:solidFill>
              <a:latin typeface="Andalus" pitchFamily="18" charset="-78"/>
              <a:cs typeface="Andalus" pitchFamily="18" charset="-78"/>
            </a:endParaRPr>
          </a:p>
        </p:txBody>
      </p:sp>
      <p:pic>
        <p:nvPicPr>
          <p:cNvPr id="4" name="Content Placeholder 3" descr="1.bmp"/>
          <p:cNvPicPr>
            <a:picLocks noGrp="1" noChangeAspect="1"/>
          </p:cNvPicPr>
          <p:nvPr>
            <p:ph idx="1"/>
          </p:nvPr>
        </p:nvPicPr>
        <p:blipFill>
          <a:blip r:embed="rId2"/>
          <a:stretch>
            <a:fillRect/>
          </a:stretch>
        </p:blipFill>
        <p:spPr>
          <a:xfrm>
            <a:off x="1524000" y="381000"/>
            <a:ext cx="6028435" cy="4525963"/>
          </a:xfrm>
          <a:prstGeom prst="rect">
            <a:avLst/>
          </a:prstGeom>
          <a:ln>
            <a:noFill/>
          </a:ln>
          <a:effectLst>
            <a:softEdge rad="112500"/>
          </a:effectLst>
        </p:spPr>
      </p:pic>
      <p:sp>
        <p:nvSpPr>
          <p:cNvPr id="5" name="Rectangle 4"/>
          <p:cNvSpPr/>
          <p:nvPr/>
        </p:nvSpPr>
        <p:spPr>
          <a:xfrm>
            <a:off x="533400" y="304800"/>
            <a:ext cx="535724" cy="923330"/>
          </a:xfrm>
          <a:prstGeom prst="rect">
            <a:avLst/>
          </a:prstGeom>
          <a:noFill/>
        </p:spPr>
        <p:txBody>
          <a:bodyPr wrap="non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1</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0200"/>
            <a:ext cx="8229600" cy="1143000"/>
          </a:xfrm>
        </p:spPr>
        <p:txBody>
          <a:bodyPr>
            <a:normAutofit fontScale="90000"/>
          </a:bodyPr>
          <a:lstStyle/>
          <a:p>
            <a:pPr algn="l"/>
            <a:r>
              <a:rPr lang="en-US" sz="2700" b="1" dirty="0" smtClean="0">
                <a:solidFill>
                  <a:schemeClr val="tx2">
                    <a:lumMod val="75000"/>
                  </a:schemeClr>
                </a:solidFill>
                <a:latin typeface="Andalus" pitchFamily="18" charset="-78"/>
                <a:cs typeface="Andalus" pitchFamily="18" charset="-78"/>
              </a:rPr>
              <a:t>Using the 016 round bur, the gingival and interproximal margins are placed at the correct depth.</a:t>
            </a:r>
            <a:r>
              <a:rPr lang="en-US" dirty="0" smtClean="0"/>
              <a:t/>
            </a:r>
            <a:br>
              <a:rPr lang="en-US" dirty="0" smtClean="0"/>
            </a:br>
            <a:endParaRPr lang="en-US" dirty="0"/>
          </a:p>
        </p:txBody>
      </p:sp>
      <p:pic>
        <p:nvPicPr>
          <p:cNvPr id="5" name="Content Placeholder 4" descr="2.bmp"/>
          <p:cNvPicPr>
            <a:picLocks noGrp="1" noChangeAspect="1"/>
          </p:cNvPicPr>
          <p:nvPr>
            <p:ph idx="1"/>
          </p:nvPr>
        </p:nvPicPr>
        <p:blipFill>
          <a:blip r:embed="rId2"/>
          <a:stretch>
            <a:fillRect/>
          </a:stretch>
        </p:blipFill>
        <p:spPr>
          <a:xfrm>
            <a:off x="1557782" y="228600"/>
            <a:ext cx="6028435" cy="4525963"/>
          </a:xfrm>
          <a:prstGeom prst="rect">
            <a:avLst/>
          </a:prstGeom>
          <a:ln>
            <a:noFill/>
          </a:ln>
          <a:effectLst>
            <a:softEdge rad="112500"/>
          </a:effectLst>
        </p:spPr>
      </p:pic>
      <p:sp>
        <p:nvSpPr>
          <p:cNvPr id="4" name="Rectangle 3"/>
          <p:cNvSpPr/>
          <p:nvPr/>
        </p:nvSpPr>
        <p:spPr>
          <a:xfrm>
            <a:off x="533400" y="304800"/>
            <a:ext cx="535724" cy="923330"/>
          </a:xfrm>
          <a:prstGeom prst="rect">
            <a:avLst/>
          </a:prstGeom>
          <a:noFill/>
        </p:spPr>
        <p:txBody>
          <a:bodyPr wrap="non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2</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48200"/>
            <a:ext cx="8229600" cy="1981200"/>
          </a:xfrm>
        </p:spPr>
        <p:txBody>
          <a:bodyPr>
            <a:noAutofit/>
          </a:bodyPr>
          <a:lstStyle/>
          <a:p>
            <a:pPr algn="l"/>
            <a:r>
              <a:rPr lang="en-US" sz="2400" b="1" dirty="0" smtClean="0">
                <a:solidFill>
                  <a:schemeClr val="tx2">
                    <a:lumMod val="75000"/>
                  </a:schemeClr>
                </a:solidFill>
              </a:rPr>
              <a:t>Using the cutter depth wheels bur, make a series of different depths at various locations of the facial profile of the tooth</a:t>
            </a:r>
            <a:endParaRPr lang="en-US" sz="2400" b="1" dirty="0">
              <a:solidFill>
                <a:schemeClr val="tx2">
                  <a:lumMod val="75000"/>
                </a:schemeClr>
              </a:solidFill>
            </a:endParaRPr>
          </a:p>
        </p:txBody>
      </p:sp>
      <p:sp>
        <p:nvSpPr>
          <p:cNvPr id="4" name="Rectangle 3"/>
          <p:cNvSpPr/>
          <p:nvPr/>
        </p:nvSpPr>
        <p:spPr>
          <a:xfrm>
            <a:off x="533400" y="304800"/>
            <a:ext cx="535724" cy="923330"/>
          </a:xfrm>
          <a:prstGeom prst="rect">
            <a:avLst/>
          </a:prstGeom>
          <a:noFill/>
        </p:spPr>
        <p:txBody>
          <a:bodyPr wrap="non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3</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5" name="Content Placeholder 4" descr="empress-enamal-reduction[1]"/>
          <p:cNvPicPr>
            <a:picLocks noGrp="1" noChangeAspect="1" noChangeArrowheads="1"/>
          </p:cNvPicPr>
          <p:nvPr>
            <p:ph idx="1"/>
          </p:nvPr>
        </p:nvPicPr>
        <p:blipFill>
          <a:blip r:embed="rId2"/>
          <a:srcRect/>
          <a:stretch>
            <a:fillRect/>
          </a:stretch>
        </p:blipFill>
        <p:spPr>
          <a:xfrm>
            <a:off x="2438400" y="304800"/>
            <a:ext cx="3962400" cy="441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05400"/>
            <a:ext cx="8229600" cy="1524000"/>
          </a:xfrm>
        </p:spPr>
        <p:txBody>
          <a:bodyPr>
            <a:normAutofit fontScale="90000"/>
          </a:bodyPr>
          <a:lstStyle/>
          <a:p>
            <a:pPr algn="l"/>
            <a:r>
              <a:rPr lang="en-US" sz="2700" b="1" dirty="0" smtClean="0">
                <a:solidFill>
                  <a:schemeClr val="tx2">
                    <a:lumMod val="75000"/>
                  </a:schemeClr>
                </a:solidFill>
                <a:latin typeface="Andalus" pitchFamily="18" charset="-78"/>
                <a:cs typeface="Andalus" pitchFamily="18" charset="-78"/>
              </a:rPr>
              <a:t>a 018 tapered diamond bur , the unprepared enamel islands are removed to the level of the horizontal depth cuts. The reduction follows the facial contour of the tooth.</a:t>
            </a:r>
            <a:r>
              <a:rPr lang="en-US" dirty="0" smtClean="0"/>
              <a:t/>
            </a:r>
            <a:br>
              <a:rPr lang="en-US" dirty="0" smtClean="0"/>
            </a:br>
            <a:endParaRPr lang="en-US" dirty="0"/>
          </a:p>
        </p:txBody>
      </p:sp>
      <p:sp>
        <p:nvSpPr>
          <p:cNvPr id="4" name="Rectangle 3"/>
          <p:cNvSpPr/>
          <p:nvPr/>
        </p:nvSpPr>
        <p:spPr>
          <a:xfrm>
            <a:off x="533400" y="304800"/>
            <a:ext cx="535724" cy="923330"/>
          </a:xfrm>
          <a:prstGeom prst="rect">
            <a:avLst/>
          </a:prstGeom>
          <a:noFill/>
        </p:spPr>
        <p:txBody>
          <a:bodyPr wrap="non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4</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7" name="Content Placeholder 6" descr="3.bmp"/>
          <p:cNvPicPr>
            <a:picLocks noGrp="1" noChangeAspect="1"/>
          </p:cNvPicPr>
          <p:nvPr>
            <p:ph idx="1"/>
          </p:nvPr>
        </p:nvPicPr>
        <p:blipFill>
          <a:blip r:embed="rId3"/>
          <a:stretch>
            <a:fillRect/>
          </a:stretch>
        </p:blipFill>
        <p:spPr>
          <a:xfrm>
            <a:off x="1676400" y="381000"/>
            <a:ext cx="6028435" cy="45259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05400"/>
            <a:ext cx="8229600" cy="1143000"/>
          </a:xfrm>
        </p:spPr>
        <p:txBody>
          <a:bodyPr>
            <a:normAutofit/>
          </a:bodyPr>
          <a:lstStyle/>
          <a:p>
            <a:pPr algn="l"/>
            <a:r>
              <a:rPr lang="en-US" sz="2400" b="1" dirty="0" smtClean="0">
                <a:solidFill>
                  <a:schemeClr val="tx2">
                    <a:lumMod val="75000"/>
                  </a:schemeClr>
                </a:solidFill>
                <a:latin typeface="Andalus" pitchFamily="18" charset="-78"/>
                <a:cs typeface="Andalus" pitchFamily="18" charset="-78"/>
              </a:rPr>
              <a:t>It utilizes minimal tooth preparation mainly confined within enamel. Keeping clear of the gingival margins</a:t>
            </a:r>
            <a:endParaRPr lang="en-US" sz="2400" b="1" dirty="0">
              <a:solidFill>
                <a:schemeClr val="tx2">
                  <a:lumMod val="75000"/>
                </a:schemeClr>
              </a:solidFill>
              <a:latin typeface="Andalus" pitchFamily="18" charset="-78"/>
              <a:cs typeface="Andalus" pitchFamily="18" charset="-78"/>
            </a:endParaRPr>
          </a:p>
        </p:txBody>
      </p:sp>
      <p:sp>
        <p:nvSpPr>
          <p:cNvPr id="4" name="Rectangle 3"/>
          <p:cNvSpPr/>
          <p:nvPr/>
        </p:nvSpPr>
        <p:spPr>
          <a:xfrm>
            <a:off x="533400" y="304800"/>
            <a:ext cx="535724" cy="923330"/>
          </a:xfrm>
          <a:prstGeom prst="rect">
            <a:avLst/>
          </a:prstGeom>
          <a:noFill/>
        </p:spPr>
        <p:txBody>
          <a:bodyPr wrap="non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5</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6" name="Content Placeholder 3" descr="DSC04868"/>
          <p:cNvPicPr>
            <a:picLocks noChangeAspect="1" noChangeArrowheads="1"/>
          </p:cNvPicPr>
          <p:nvPr/>
        </p:nvPicPr>
        <p:blipFill>
          <a:blip r:embed="rId2"/>
          <a:srcRect l="5627" t="9363" r="1871" b="11057"/>
          <a:stretch>
            <a:fillRect/>
          </a:stretch>
        </p:blipFill>
        <p:spPr>
          <a:xfrm>
            <a:off x="1143000" y="533400"/>
            <a:ext cx="6969125" cy="4495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590800"/>
            <a:ext cx="8229600" cy="3352800"/>
          </a:xfrm>
        </p:spPr>
        <p:txBody>
          <a:bodyPr>
            <a:normAutofit fontScale="90000"/>
          </a:bodyPr>
          <a:lstStyle/>
          <a:p>
            <a:pPr algn="l">
              <a:tabLst>
                <a:tab pos="7605713" algn="l"/>
              </a:tabLst>
            </a:pPr>
            <a:r>
              <a:rPr lang="en-US" b="1" u="sng" dirty="0"/>
              <a:t/>
            </a:r>
            <a:br>
              <a:rPr lang="en-US" b="1" u="sng" dirty="0"/>
            </a:br>
            <a:r>
              <a:rPr lang="en-US" b="1" u="sng" dirty="0"/>
              <a:t/>
            </a:r>
            <a:br>
              <a:rPr lang="en-US" b="1" u="sng" dirty="0"/>
            </a:br>
            <a:r>
              <a:rPr lang="en-US" b="1" u="sng" dirty="0"/>
              <a:t/>
            </a:r>
            <a:br>
              <a:rPr lang="en-US" b="1" u="sng" dirty="0"/>
            </a:br>
            <a:r>
              <a:rPr lang="en-US" sz="2800" b="1" i="1" dirty="0"/>
              <a:t/>
            </a:r>
            <a:br>
              <a:rPr lang="en-US" sz="2800" b="1" i="1" dirty="0"/>
            </a:br>
            <a:r>
              <a:rPr lang="en-US" sz="2800" b="1" i="1" dirty="0"/>
              <a:t>                                 </a:t>
            </a:r>
            <a:r>
              <a:rPr lang="en-US" sz="2800" b="1" i="1" dirty="0" smtClean="0"/>
              <a:t/>
            </a:r>
            <a:br>
              <a:rPr lang="en-US" sz="2800" b="1" i="1" dirty="0" smtClean="0"/>
            </a:br>
            <a:r>
              <a:rPr lang="en-US" sz="2800" b="1" i="1" dirty="0"/>
              <a:t> </a:t>
            </a:r>
            <a:r>
              <a:rPr lang="en-US" sz="2800" b="1" i="1" dirty="0" smtClean="0"/>
              <a:t>            </a:t>
            </a:r>
            <a:br>
              <a:rPr lang="en-US" sz="2800" b="1" i="1" dirty="0" smtClean="0"/>
            </a:br>
            <a:r>
              <a:rPr lang="en-US" sz="2800" b="1" i="1" dirty="0"/>
              <a:t> </a:t>
            </a:r>
            <a:r>
              <a:rPr lang="en-US" sz="2800" b="1" i="1" dirty="0" smtClean="0"/>
              <a:t>                </a:t>
            </a:r>
            <a:r>
              <a:rPr lang="en-US" sz="2800" b="1" i="1" dirty="0" err="1" smtClean="0"/>
              <a:t>Sturdvent</a:t>
            </a:r>
            <a:r>
              <a:rPr lang="en-US" b="1" u="sng" dirty="0"/>
              <a:t/>
            </a:r>
            <a:br>
              <a:rPr lang="en-US" b="1" u="sng" dirty="0"/>
            </a:br>
            <a:endParaRPr lang="en-US" b="1" u="sng" dirty="0"/>
          </a:p>
        </p:txBody>
      </p:sp>
      <p:sp>
        <p:nvSpPr>
          <p:cNvPr id="3" name="Rectangle 2"/>
          <p:cNvSpPr/>
          <p:nvPr/>
        </p:nvSpPr>
        <p:spPr>
          <a:xfrm>
            <a:off x="2057400" y="762000"/>
            <a:ext cx="4495799" cy="830997"/>
          </a:xfrm>
          <a:prstGeom prst="rect">
            <a:avLst/>
          </a:prstGeom>
        </p:spPr>
        <p:txBody>
          <a:bodyPr wrap="square">
            <a:spAutoFit/>
          </a:bodyPr>
          <a:lstStyle/>
          <a:p>
            <a:pPr algn="ctr"/>
            <a:r>
              <a:rPr lang="en-US" sz="4800" b="1" dirty="0" smtClean="0"/>
              <a:t>DEFINITION</a:t>
            </a:r>
            <a:endParaRPr lang="en-US" sz="4800" dirty="0"/>
          </a:p>
        </p:txBody>
      </p:sp>
      <p:sp>
        <p:nvSpPr>
          <p:cNvPr id="4" name="Oval Callout 3"/>
          <p:cNvSpPr/>
          <p:nvPr/>
        </p:nvSpPr>
        <p:spPr>
          <a:xfrm>
            <a:off x="762000" y="1752600"/>
            <a:ext cx="7391400" cy="3048000"/>
          </a:xfrm>
          <a:prstGeom prst="wedgeEllipse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C00000"/>
                </a:solidFill>
              </a:rPr>
              <a:t>Veneer is a layer of tooth colored material that is applied to a tooth to restore a  localized or generalized defect and intrinsic discoloration </a:t>
            </a:r>
            <a:endParaRPr lang="en-US" dirty="0">
              <a:solidFill>
                <a:srgbClr val="C0000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l="29932" t="8167" r="14809" b="16230"/>
          <a:stretch>
            <a:fillRect/>
          </a:stretch>
        </p:blipFill>
        <p:spPr bwMode="auto">
          <a:xfrm>
            <a:off x="5486400" y="5029200"/>
            <a:ext cx="1828800" cy="1600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1858962"/>
          </a:xfrm>
        </p:spPr>
        <p:txBody>
          <a:bodyPr>
            <a:noAutofit/>
          </a:bodyPr>
          <a:lstStyle/>
          <a:p>
            <a:r>
              <a:rPr lang="en-US" sz="6600" dirty="0" smtClean="0">
                <a:solidFill>
                  <a:srgbClr val="0070C0"/>
                </a:solidFill>
                <a:latin typeface="Bernard MT Condensed" pitchFamily="18" charset="0"/>
              </a:rPr>
              <a:t>Type II</a:t>
            </a:r>
            <a:br>
              <a:rPr lang="en-US" sz="6600" dirty="0" smtClean="0">
                <a:solidFill>
                  <a:srgbClr val="0070C0"/>
                </a:solidFill>
                <a:latin typeface="Bernard MT Condensed" pitchFamily="18" charset="0"/>
              </a:rPr>
            </a:br>
            <a:r>
              <a:rPr lang="en-US" sz="6600" dirty="0" smtClean="0">
                <a:solidFill>
                  <a:srgbClr val="0070C0"/>
                </a:solidFill>
                <a:latin typeface="Bernard MT Condensed" pitchFamily="18" charset="0"/>
              </a:rPr>
              <a:t>(</a:t>
            </a:r>
            <a:r>
              <a:rPr lang="en-US" sz="6600" dirty="0" smtClean="0">
                <a:solidFill>
                  <a:srgbClr val="0070C0"/>
                </a:solidFill>
                <a:latin typeface="Bernard MT Condensed" pitchFamily="18" charset="0"/>
                <a:sym typeface="Wingdings" pitchFamily="2" charset="2"/>
              </a:rPr>
              <a:t>Butt joint preparation)</a:t>
            </a:r>
            <a:endParaRPr lang="en-US" sz="6600" dirty="0"/>
          </a:p>
        </p:txBody>
      </p:sp>
      <p:pic>
        <p:nvPicPr>
          <p:cNvPr id="4" name="Content Placeholder 3" descr="type 2 wax.PNG"/>
          <p:cNvPicPr>
            <a:picLocks noGrp="1" noChangeAspect="1"/>
          </p:cNvPicPr>
          <p:nvPr>
            <p:ph idx="1"/>
          </p:nvPr>
        </p:nvPicPr>
        <p:blipFill>
          <a:blip r:embed="rId2"/>
          <a:stretch>
            <a:fillRect/>
          </a:stretch>
        </p:blipFill>
        <p:spPr>
          <a:xfrm>
            <a:off x="2133600" y="2667000"/>
            <a:ext cx="2209800" cy="3429000"/>
          </a:xfrm>
          <a:prstGeom prst="rect">
            <a:avLst/>
          </a:prstGeom>
          <a:ln>
            <a:noFill/>
          </a:ln>
          <a:effectLst>
            <a:softEdge rad="112500"/>
          </a:effectLst>
        </p:spPr>
      </p:pic>
      <p:pic>
        <p:nvPicPr>
          <p:cNvPr id="5" name="Picture 4" descr="type 2 wax2.PNG"/>
          <p:cNvPicPr>
            <a:picLocks noChangeAspect="1"/>
          </p:cNvPicPr>
          <p:nvPr/>
        </p:nvPicPr>
        <p:blipFill>
          <a:blip r:embed="rId3"/>
          <a:stretch>
            <a:fillRect/>
          </a:stretch>
        </p:blipFill>
        <p:spPr>
          <a:xfrm>
            <a:off x="4876800" y="2667000"/>
            <a:ext cx="2133600" cy="3429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79512" y="990600"/>
          <a:ext cx="7211888" cy="5867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7467600" y="3505200"/>
            <a:ext cx="1512168" cy="2952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E2D2B3B-882E-40F3-A32F-6DD516915044}" type="slidenum">
              <a:rPr lang="en-US" smtClean="0"/>
              <a:pPr/>
              <a:t>31</a:t>
            </a:fld>
            <a:endParaRPr lang="en-US"/>
          </a:p>
        </p:txBody>
      </p:sp>
      <p:sp>
        <p:nvSpPr>
          <p:cNvPr id="5" name="Rectangle 4"/>
          <p:cNvSpPr/>
          <p:nvPr/>
        </p:nvSpPr>
        <p:spPr>
          <a:xfrm>
            <a:off x="1219200" y="848380"/>
            <a:ext cx="5181600" cy="523220"/>
          </a:xfrm>
          <a:prstGeom prst="rect">
            <a:avLst/>
          </a:prstGeom>
        </p:spPr>
        <p:txBody>
          <a:bodyPr wrap="square">
            <a:spAutoFit/>
          </a:bodyPr>
          <a:lstStyle/>
          <a:p>
            <a:r>
              <a:rPr lang="en-AU" sz="1600" dirty="0" smtClean="0"/>
              <a:t> </a:t>
            </a:r>
            <a:r>
              <a:rPr lang="en-AU" sz="2800" b="1" dirty="0" smtClean="0"/>
              <a:t>BUTT-JOINT INCISIAL DESIGN</a:t>
            </a:r>
            <a:endParaRPr lang="en-US" sz="2800" b="1" dirty="0"/>
          </a:p>
        </p:txBody>
      </p:sp>
    </p:spTree>
    <p:extLst>
      <p:ext uri="{BB962C8B-B14F-4D97-AF65-F5344CB8AC3E}">
        <p14:creationId xmlns="" xmlns:p14="http://schemas.microsoft.com/office/powerpoint/2010/main" val="42337278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ype 2.PNG"/>
          <p:cNvPicPr>
            <a:picLocks noGrp="1" noChangeAspect="1"/>
          </p:cNvPicPr>
          <p:nvPr>
            <p:ph idx="1"/>
          </p:nvPr>
        </p:nvPicPr>
        <p:blipFill>
          <a:blip r:embed="rId2"/>
          <a:srcRect b="11883"/>
          <a:stretch>
            <a:fillRect/>
          </a:stretch>
        </p:blipFill>
        <p:spPr>
          <a:xfrm>
            <a:off x="860295" y="1676400"/>
            <a:ext cx="7445505" cy="2514600"/>
          </a:xfrm>
          <a:prstGeom prst="rect">
            <a:avLst/>
          </a:prstGeom>
          <a:ln>
            <a:noFill/>
          </a:ln>
          <a:effectLst>
            <a:softEdge rad="112500"/>
          </a:effectLst>
        </p:spPr>
      </p:pic>
      <p:sp>
        <p:nvSpPr>
          <p:cNvPr id="5" name="TextBox 4"/>
          <p:cNvSpPr txBox="1"/>
          <p:nvPr/>
        </p:nvSpPr>
        <p:spPr>
          <a:xfrm>
            <a:off x="914400" y="4876800"/>
            <a:ext cx="7391400" cy="830997"/>
          </a:xfrm>
          <a:prstGeom prst="rect">
            <a:avLst/>
          </a:prstGeom>
          <a:noFill/>
        </p:spPr>
        <p:txBody>
          <a:bodyPr wrap="square" rtlCol="0">
            <a:spAutoFit/>
          </a:bodyPr>
          <a:lstStyle/>
          <a:p>
            <a:r>
              <a:rPr lang="en-US" sz="2400" b="1" dirty="0" smtClean="0">
                <a:solidFill>
                  <a:srgbClr val="002060"/>
                </a:solidFill>
                <a:latin typeface="Andalus" pitchFamily="18" charset="-78"/>
                <a:cs typeface="Andalus" pitchFamily="18" charset="-78"/>
              </a:rPr>
              <a:t>In type2  laminate veneers we begin as type I but incisel reduction is involved with a 1.5 to 2 mm (butt joint).</a:t>
            </a:r>
            <a:endParaRPr lang="en-US" sz="2400" b="1" dirty="0">
              <a:solidFill>
                <a:srgbClr val="002060"/>
              </a:solidFill>
              <a:latin typeface="Andalus" pitchFamily="18" charset="-78"/>
              <a:cs typeface="Andalus" pitchFamily="18" charset="-78"/>
            </a:endParaRPr>
          </a:p>
        </p:txBody>
      </p:sp>
      <p:sp>
        <p:nvSpPr>
          <p:cNvPr id="7" name="Rectangle 6"/>
          <p:cNvSpPr/>
          <p:nvPr/>
        </p:nvSpPr>
        <p:spPr>
          <a:xfrm>
            <a:off x="381000" y="381000"/>
            <a:ext cx="609600" cy="923330"/>
          </a:xfrm>
          <a:prstGeom prst="rect">
            <a:avLst/>
          </a:prstGeom>
        </p:spPr>
        <p:txBody>
          <a:bodyPr wrap="square">
            <a:spAutoFit/>
          </a:bodyPr>
          <a:lstStyle/>
          <a:p>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1</a:t>
            </a:r>
            <a:endParaRPr lang="en-US" sz="5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4876800"/>
            <a:ext cx="8534400" cy="830997"/>
          </a:xfrm>
          <a:prstGeom prst="rect">
            <a:avLst/>
          </a:prstGeom>
        </p:spPr>
        <p:txBody>
          <a:bodyPr wrap="square">
            <a:spAutoFit/>
          </a:bodyPr>
          <a:lstStyle/>
          <a:p>
            <a:pPr>
              <a:defRPr/>
            </a:pPr>
            <a:r>
              <a:rPr lang="en-US" sz="2400" b="1" dirty="0" smtClean="0">
                <a:solidFill>
                  <a:srgbClr val="002060"/>
                </a:solidFill>
                <a:latin typeface="Andalus" pitchFamily="18" charset="-78"/>
                <a:cs typeface="Andalus" pitchFamily="18" charset="-78"/>
              </a:rPr>
              <a:t>A 2 mm incisal reduction without palatal chamfer [butt joint] is prepared .</a:t>
            </a:r>
          </a:p>
        </p:txBody>
      </p:sp>
      <p:pic>
        <p:nvPicPr>
          <p:cNvPr id="1028" name="Picture 4" descr="http://www.dentalaegis.com/media/5035/"/>
          <p:cNvPicPr>
            <a:picLocks noChangeAspect="1" noChangeArrowheads="1"/>
          </p:cNvPicPr>
          <p:nvPr/>
        </p:nvPicPr>
        <p:blipFill>
          <a:blip r:embed="rId2"/>
          <a:srcRect/>
          <a:stretch>
            <a:fillRect/>
          </a:stretch>
        </p:blipFill>
        <p:spPr bwMode="auto">
          <a:xfrm>
            <a:off x="1676400" y="457200"/>
            <a:ext cx="5791200" cy="4347855"/>
          </a:xfrm>
          <a:prstGeom prst="rect">
            <a:avLst/>
          </a:prstGeom>
          <a:ln>
            <a:noFill/>
          </a:ln>
          <a:effectLst>
            <a:softEdge rad="112500"/>
          </a:effectLst>
        </p:spPr>
      </p:pic>
      <p:sp>
        <p:nvSpPr>
          <p:cNvPr id="7" name="Rectangle 6"/>
          <p:cNvSpPr/>
          <p:nvPr/>
        </p:nvSpPr>
        <p:spPr>
          <a:xfrm>
            <a:off x="381000" y="5657671"/>
            <a:ext cx="8382000" cy="1200329"/>
          </a:xfrm>
          <a:prstGeom prst="rect">
            <a:avLst/>
          </a:prstGeom>
        </p:spPr>
        <p:txBody>
          <a:bodyPr wrap="square">
            <a:spAutoFit/>
          </a:bodyPr>
          <a:lstStyle/>
          <a:p>
            <a:r>
              <a:rPr lang="en-US" sz="2400" b="1" dirty="0" smtClean="0">
                <a:solidFill>
                  <a:srgbClr val="002060"/>
                </a:solidFill>
                <a:latin typeface="Andalus" pitchFamily="18" charset="-78"/>
                <a:cs typeface="Andalus" pitchFamily="18" charset="-78"/>
              </a:rPr>
              <a:t>The arrows show the level of the incisal depth cuts. The distal depth cut is the most gingivally positioned, followed by the mesial and then the center depth cuts.</a:t>
            </a:r>
            <a:endParaRPr lang="en-US" sz="2400" b="1" dirty="0">
              <a:solidFill>
                <a:srgbClr val="002060"/>
              </a:solidFill>
              <a:latin typeface="Andalus" pitchFamily="18" charset="-78"/>
              <a:cs typeface="Andalus" pitchFamily="18" charset="-78"/>
            </a:endParaRPr>
          </a:p>
        </p:txBody>
      </p:sp>
      <p:sp>
        <p:nvSpPr>
          <p:cNvPr id="6" name="Rectangle 5"/>
          <p:cNvSpPr/>
          <p:nvPr/>
        </p:nvSpPr>
        <p:spPr>
          <a:xfrm>
            <a:off x="381000" y="381000"/>
            <a:ext cx="838200" cy="923330"/>
          </a:xfrm>
          <a:prstGeom prst="rect">
            <a:avLst/>
          </a:prstGeom>
        </p:spPr>
        <p:txBody>
          <a:bodyPr wrap="square">
            <a:spAutoFit/>
          </a:bodyPr>
          <a:lstStyle/>
          <a:p>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2</a:t>
            </a:r>
            <a:endParaRPr lang="en-US" sz="5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4648200" y="1295400"/>
            <a:ext cx="4038600" cy="3468446"/>
          </a:xfrm>
          <a:prstGeom prst="rect">
            <a:avLst/>
          </a:prstGeom>
          <a:ln>
            <a:noFill/>
          </a:ln>
          <a:effectLst>
            <a:softEdge rad="112500"/>
          </a:effectLst>
        </p:spPr>
      </p:pic>
      <p:pic>
        <p:nvPicPr>
          <p:cNvPr id="31750" name="Picture 6" descr="http://www.thenextdds.com/uploadedImages/The_Next_DDS/Clinical_Images/Schwartz5.jpg">
            <a:hlinkClick r:id="rId3"/>
          </p:cNvPr>
          <p:cNvPicPr>
            <a:picLocks noChangeAspect="1" noChangeArrowheads="1"/>
          </p:cNvPicPr>
          <p:nvPr/>
        </p:nvPicPr>
        <p:blipFill>
          <a:blip r:embed="rId4"/>
          <a:srcRect/>
          <a:stretch>
            <a:fillRect/>
          </a:stretch>
        </p:blipFill>
        <p:spPr bwMode="auto">
          <a:xfrm>
            <a:off x="990600" y="1295400"/>
            <a:ext cx="4068654" cy="3429000"/>
          </a:xfrm>
          <a:prstGeom prst="rect">
            <a:avLst/>
          </a:prstGeom>
          <a:ln>
            <a:noFill/>
          </a:ln>
          <a:effectLst>
            <a:softEdge rad="112500"/>
          </a:effectLst>
        </p:spPr>
      </p:pic>
      <p:sp>
        <p:nvSpPr>
          <p:cNvPr id="7" name="TextBox 6"/>
          <p:cNvSpPr txBox="1"/>
          <p:nvPr/>
        </p:nvSpPr>
        <p:spPr>
          <a:xfrm>
            <a:off x="304800" y="5029200"/>
            <a:ext cx="8458200" cy="892552"/>
          </a:xfrm>
          <a:prstGeom prst="rect">
            <a:avLst/>
          </a:prstGeom>
          <a:noFill/>
        </p:spPr>
        <p:txBody>
          <a:bodyPr wrap="square" rtlCol="0">
            <a:spAutoFit/>
          </a:bodyPr>
          <a:lstStyle/>
          <a:p>
            <a:r>
              <a:rPr lang="en-US" sz="2400" b="1" dirty="0" smtClean="0">
                <a:solidFill>
                  <a:srgbClr val="002060"/>
                </a:solidFill>
                <a:latin typeface="Andalus" pitchFamily="18" charset="-78"/>
                <a:cs typeface="Andalus" pitchFamily="18" charset="-78"/>
              </a:rPr>
              <a:t>Reducing the incisel edge with a round or flat tapered ended bur.</a:t>
            </a:r>
          </a:p>
          <a:p>
            <a:r>
              <a:rPr lang="en-US" sz="2800" dirty="0" smtClean="0"/>
              <a:t> </a:t>
            </a:r>
            <a:endParaRPr lang="en-US" sz="2800" dirty="0"/>
          </a:p>
        </p:txBody>
      </p:sp>
      <p:sp>
        <p:nvSpPr>
          <p:cNvPr id="6" name="Rectangle 5"/>
          <p:cNvSpPr/>
          <p:nvPr/>
        </p:nvSpPr>
        <p:spPr>
          <a:xfrm>
            <a:off x="381000" y="381000"/>
            <a:ext cx="535724" cy="923330"/>
          </a:xfrm>
          <a:prstGeom prst="rect">
            <a:avLst/>
          </a:prstGeom>
        </p:spPr>
        <p:txBody>
          <a:bodyPr wrap="none">
            <a:spAutoFit/>
          </a:bodyPr>
          <a:lstStyle/>
          <a:p>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3</a:t>
            </a:r>
            <a:endParaRPr lang="en-US" sz="5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dentalaegis.com/media/5036/"/>
          <p:cNvPicPr>
            <a:picLocks noChangeAspect="1" noChangeArrowheads="1"/>
          </p:cNvPicPr>
          <p:nvPr/>
        </p:nvPicPr>
        <p:blipFill>
          <a:blip r:embed="rId2"/>
          <a:srcRect/>
          <a:stretch>
            <a:fillRect/>
          </a:stretch>
        </p:blipFill>
        <p:spPr bwMode="auto">
          <a:xfrm>
            <a:off x="1600200" y="457200"/>
            <a:ext cx="6019800" cy="4519481"/>
          </a:xfrm>
          <a:prstGeom prst="rect">
            <a:avLst/>
          </a:prstGeom>
          <a:ln>
            <a:noFill/>
          </a:ln>
          <a:effectLst>
            <a:softEdge rad="112500"/>
          </a:effectLst>
        </p:spPr>
      </p:pic>
      <p:sp>
        <p:nvSpPr>
          <p:cNvPr id="5" name="Rectangle 4"/>
          <p:cNvSpPr/>
          <p:nvPr/>
        </p:nvSpPr>
        <p:spPr>
          <a:xfrm>
            <a:off x="457200" y="5181600"/>
            <a:ext cx="8305800" cy="830997"/>
          </a:xfrm>
          <a:prstGeom prst="rect">
            <a:avLst/>
          </a:prstGeom>
        </p:spPr>
        <p:txBody>
          <a:bodyPr wrap="square">
            <a:spAutoFit/>
          </a:bodyPr>
          <a:lstStyle/>
          <a:p>
            <a:r>
              <a:rPr lang="en-US" sz="2400" b="1" dirty="0" smtClean="0">
                <a:solidFill>
                  <a:srgbClr val="002060"/>
                </a:solidFill>
                <a:latin typeface="Andalus" pitchFamily="18" charset="-78"/>
                <a:cs typeface="Andalus" pitchFamily="18" charset="-78"/>
              </a:rPr>
              <a:t>The incisal depth cuts are connected creating a uniform reduction that follows the original curvature of the incisal edge. </a:t>
            </a:r>
            <a:endParaRPr lang="en-US" sz="2400" b="1" dirty="0">
              <a:solidFill>
                <a:srgbClr val="002060"/>
              </a:solidFill>
              <a:latin typeface="Andalus" pitchFamily="18" charset="-78"/>
              <a:cs typeface="Andalus" pitchFamily="18" charset="-78"/>
            </a:endParaRPr>
          </a:p>
        </p:txBody>
      </p:sp>
      <p:sp>
        <p:nvSpPr>
          <p:cNvPr id="6" name="Rectangle 5"/>
          <p:cNvSpPr/>
          <p:nvPr/>
        </p:nvSpPr>
        <p:spPr>
          <a:xfrm>
            <a:off x="381000" y="381000"/>
            <a:ext cx="535724" cy="923330"/>
          </a:xfrm>
          <a:prstGeom prst="rect">
            <a:avLst/>
          </a:prstGeom>
        </p:spPr>
        <p:txBody>
          <a:bodyPr wrap="none">
            <a:spAutoFit/>
          </a:bodyPr>
          <a:lstStyle/>
          <a:p>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4</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http://www.dentalaegis.com/media/5039/"/>
          <p:cNvPicPr>
            <a:picLocks noChangeAspect="1" noChangeArrowheads="1"/>
          </p:cNvPicPr>
          <p:nvPr/>
        </p:nvPicPr>
        <p:blipFill>
          <a:blip r:embed="rId2"/>
          <a:srcRect/>
          <a:stretch>
            <a:fillRect/>
          </a:stretch>
        </p:blipFill>
        <p:spPr bwMode="auto">
          <a:xfrm>
            <a:off x="1828800" y="609600"/>
            <a:ext cx="6019800" cy="4519482"/>
          </a:xfrm>
          <a:prstGeom prst="rect">
            <a:avLst/>
          </a:prstGeom>
          <a:ln>
            <a:noFill/>
          </a:ln>
          <a:effectLst>
            <a:softEdge rad="112500"/>
          </a:effectLst>
        </p:spPr>
      </p:pic>
      <p:sp>
        <p:nvSpPr>
          <p:cNvPr id="6" name="Rectangle 5"/>
          <p:cNvSpPr/>
          <p:nvPr/>
        </p:nvSpPr>
        <p:spPr>
          <a:xfrm>
            <a:off x="2895600" y="5410200"/>
            <a:ext cx="4141711" cy="461665"/>
          </a:xfrm>
          <a:prstGeom prst="rect">
            <a:avLst/>
          </a:prstGeom>
        </p:spPr>
        <p:txBody>
          <a:bodyPr wrap="none">
            <a:spAutoFit/>
          </a:bodyPr>
          <a:lstStyle/>
          <a:p>
            <a:r>
              <a:rPr lang="en-US" sz="2400" b="1" dirty="0" smtClean="0">
                <a:solidFill>
                  <a:srgbClr val="002060"/>
                </a:solidFill>
                <a:latin typeface="Andalus" pitchFamily="18" charset="-78"/>
                <a:cs typeface="Andalus" pitchFamily="18" charset="-78"/>
              </a:rPr>
              <a:t>Lateral view of prepared tooth </a:t>
            </a:r>
            <a:endParaRPr lang="en-US" sz="2400" b="1" dirty="0">
              <a:solidFill>
                <a:srgbClr val="002060"/>
              </a:solidFill>
              <a:latin typeface="Andalus" pitchFamily="18" charset="-78"/>
              <a:cs typeface="Andalus" pitchFamily="18" charset="-78"/>
            </a:endParaRPr>
          </a:p>
        </p:txBody>
      </p:sp>
      <p:sp>
        <p:nvSpPr>
          <p:cNvPr id="5" name="Rectangle 4"/>
          <p:cNvSpPr/>
          <p:nvPr/>
        </p:nvSpPr>
        <p:spPr>
          <a:xfrm>
            <a:off x="381000" y="381000"/>
            <a:ext cx="535724" cy="923330"/>
          </a:xfrm>
          <a:prstGeom prst="rect">
            <a:avLst/>
          </a:prstGeom>
        </p:spPr>
        <p:txBody>
          <a:bodyPr wrap="none">
            <a:spAutoFit/>
          </a:bodyPr>
          <a:lstStyle/>
          <a:p>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5</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Autofit/>
          </a:bodyPr>
          <a:lstStyle/>
          <a:p>
            <a:r>
              <a:rPr lang="en-US" sz="6600" dirty="0" smtClean="0">
                <a:solidFill>
                  <a:srgbClr val="0070C0"/>
                </a:solidFill>
                <a:latin typeface="Algerian" pitchFamily="82" charset="0"/>
              </a:rPr>
              <a:t>Type III </a:t>
            </a:r>
            <a:br>
              <a:rPr lang="en-US" sz="6600" dirty="0" smtClean="0">
                <a:solidFill>
                  <a:srgbClr val="0070C0"/>
                </a:solidFill>
                <a:latin typeface="Algerian" pitchFamily="82" charset="0"/>
              </a:rPr>
            </a:br>
            <a:r>
              <a:rPr lang="en-US" sz="6600" dirty="0" smtClean="0">
                <a:solidFill>
                  <a:srgbClr val="0070C0"/>
                </a:solidFill>
                <a:latin typeface="Algerian" pitchFamily="82" charset="0"/>
              </a:rPr>
              <a:t>(wrap around)</a:t>
            </a:r>
            <a:endParaRPr lang="en-US" sz="6600" dirty="0">
              <a:solidFill>
                <a:srgbClr val="0070C0"/>
              </a:solidFill>
              <a:latin typeface="Algerian" pitchFamily="82" charset="0"/>
            </a:endParaRPr>
          </a:p>
        </p:txBody>
      </p:sp>
      <p:pic>
        <p:nvPicPr>
          <p:cNvPr id="5" name="Picture 4" descr="type33.PNG"/>
          <p:cNvPicPr>
            <a:picLocks noChangeAspect="1"/>
          </p:cNvPicPr>
          <p:nvPr/>
        </p:nvPicPr>
        <p:blipFill>
          <a:blip r:embed="rId2"/>
          <a:stretch>
            <a:fillRect/>
          </a:stretch>
        </p:blipFill>
        <p:spPr>
          <a:xfrm>
            <a:off x="2057400" y="2514600"/>
            <a:ext cx="2514601" cy="4038600"/>
          </a:xfrm>
          <a:prstGeom prst="rect">
            <a:avLst/>
          </a:prstGeom>
          <a:ln>
            <a:noFill/>
          </a:ln>
          <a:effectLst>
            <a:softEdge rad="112500"/>
          </a:effectLst>
        </p:spPr>
      </p:pic>
      <p:pic>
        <p:nvPicPr>
          <p:cNvPr id="6" name="Picture 5" descr="type 3.PNG"/>
          <p:cNvPicPr>
            <a:picLocks noChangeAspect="1"/>
          </p:cNvPicPr>
          <p:nvPr/>
        </p:nvPicPr>
        <p:blipFill>
          <a:blip r:embed="rId3"/>
          <a:stretch>
            <a:fillRect/>
          </a:stretch>
        </p:blipFill>
        <p:spPr>
          <a:xfrm>
            <a:off x="4953000" y="2514600"/>
            <a:ext cx="2362200" cy="4038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0" y="1143000"/>
          <a:ext cx="7772400" cy="5562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7086600" y="304800"/>
            <a:ext cx="1846964" cy="2190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E2D2B3B-882E-40F3-A32F-6DD516915044}" type="slidenum">
              <a:rPr lang="en-US" smtClean="0"/>
              <a:pPr/>
              <a:t>38</a:t>
            </a:fld>
            <a:endParaRPr lang="en-US"/>
          </a:p>
        </p:txBody>
      </p:sp>
      <p:sp>
        <p:nvSpPr>
          <p:cNvPr id="5" name="Rectangle 4"/>
          <p:cNvSpPr/>
          <p:nvPr/>
        </p:nvSpPr>
        <p:spPr>
          <a:xfrm>
            <a:off x="1066800" y="533400"/>
            <a:ext cx="4874261" cy="584775"/>
          </a:xfrm>
          <a:prstGeom prst="rect">
            <a:avLst/>
          </a:prstGeom>
        </p:spPr>
        <p:txBody>
          <a:bodyPr wrap="square">
            <a:spAutoFit/>
          </a:bodyPr>
          <a:lstStyle/>
          <a:p>
            <a:r>
              <a:rPr lang="en-AU" sz="3200" b="1" dirty="0" err="1" smtClean="0"/>
              <a:t>Incisal</a:t>
            </a:r>
            <a:r>
              <a:rPr lang="en-AU" sz="3200" b="1" dirty="0" smtClean="0"/>
              <a:t>-lapping Preparation</a:t>
            </a:r>
            <a:endParaRPr lang="en-US" sz="3200" dirty="0"/>
          </a:p>
        </p:txBody>
      </p:sp>
    </p:spTree>
    <p:extLst>
      <p:ext uri="{BB962C8B-B14F-4D97-AF65-F5344CB8AC3E}">
        <p14:creationId xmlns="" xmlns:p14="http://schemas.microsoft.com/office/powerpoint/2010/main" val="9846750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029200"/>
            <a:ext cx="8686800" cy="1200329"/>
          </a:xfrm>
          <a:prstGeom prst="rect">
            <a:avLst/>
          </a:prstGeom>
        </p:spPr>
        <p:txBody>
          <a:bodyPr wrap="square">
            <a:spAutoFit/>
          </a:bodyPr>
          <a:lstStyle/>
          <a:p>
            <a:pPr indent="627063">
              <a:defRPr/>
            </a:pPr>
            <a:r>
              <a:rPr lang="en-US" sz="2400" b="1" dirty="0" smtClean="0">
                <a:solidFill>
                  <a:srgbClr val="002060"/>
                </a:solidFill>
                <a:latin typeface="Andalus" pitchFamily="18" charset="-78"/>
                <a:cs typeface="Andalus" pitchFamily="18" charset="-78"/>
              </a:rPr>
              <a:t>It restricts angle fractures. When the free edge is not overlaid, the occlusal third of the laminates are very thin ( less than 0.3 mm) and liable to fracture. It enhances esthetic properties of laminates.</a:t>
            </a:r>
            <a:endParaRPr lang="en-US" sz="2400" b="1" dirty="0">
              <a:solidFill>
                <a:srgbClr val="002060"/>
              </a:solidFill>
              <a:latin typeface="Andalus" pitchFamily="18" charset="-78"/>
              <a:cs typeface="Andalus" pitchFamily="18" charset="-78"/>
            </a:endParaRPr>
          </a:p>
        </p:txBody>
      </p:sp>
      <p:pic>
        <p:nvPicPr>
          <p:cNvPr id="5" name="Picture 4" descr="type3.jpg"/>
          <p:cNvPicPr>
            <a:picLocks noChangeAspect="1"/>
          </p:cNvPicPr>
          <p:nvPr/>
        </p:nvPicPr>
        <p:blipFill>
          <a:blip r:embed="rId2"/>
          <a:stretch>
            <a:fillRect/>
          </a:stretch>
        </p:blipFill>
        <p:spPr>
          <a:xfrm>
            <a:off x="2590800" y="304800"/>
            <a:ext cx="4572000" cy="4267200"/>
          </a:xfrm>
          <a:prstGeom prst="rect">
            <a:avLst/>
          </a:prstGeom>
          <a:ln>
            <a:noFill/>
          </a:ln>
          <a:effectLst>
            <a:softEdge rad="112500"/>
          </a:effectLst>
        </p:spPr>
      </p:pic>
      <p:sp>
        <p:nvSpPr>
          <p:cNvPr id="6" name="Rectangle 5"/>
          <p:cNvSpPr/>
          <p:nvPr/>
        </p:nvSpPr>
        <p:spPr>
          <a:xfrm>
            <a:off x="381000" y="381000"/>
            <a:ext cx="535724" cy="923330"/>
          </a:xfrm>
          <a:prstGeom prst="rect">
            <a:avLst/>
          </a:prstGeom>
        </p:spPr>
        <p:txBody>
          <a:bodyPr wrap="none">
            <a:spAutoFit/>
          </a:bodyPr>
          <a:lstStyle/>
          <a:p>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0" y="0"/>
          <a:ext cx="89154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4953000"/>
            <a:ext cx="7696200" cy="830997"/>
          </a:xfrm>
          <a:prstGeom prst="rect">
            <a:avLst/>
          </a:prstGeom>
          <a:noFill/>
        </p:spPr>
        <p:txBody>
          <a:bodyPr wrap="square" rtlCol="0">
            <a:spAutoFit/>
          </a:bodyPr>
          <a:lstStyle/>
          <a:p>
            <a:r>
              <a:rPr lang="en-US" sz="2400" b="1" dirty="0" smtClean="0">
                <a:solidFill>
                  <a:srgbClr val="002060"/>
                </a:solidFill>
                <a:latin typeface="Andalus" pitchFamily="18" charset="-78"/>
                <a:cs typeface="Andalus" pitchFamily="18" charset="-78"/>
              </a:rPr>
              <a:t>Type III preparation includes labial and palatal reduction which is distinguished from Type I &amp; II .</a:t>
            </a:r>
            <a:endParaRPr lang="en-US" sz="2400" b="1" dirty="0">
              <a:solidFill>
                <a:srgbClr val="002060"/>
              </a:solidFill>
              <a:latin typeface="Andalus" pitchFamily="18" charset="-78"/>
              <a:cs typeface="Andalus" pitchFamily="18" charset="-78"/>
            </a:endParaRPr>
          </a:p>
        </p:txBody>
      </p:sp>
      <p:sp>
        <p:nvSpPr>
          <p:cNvPr id="6" name="Rectangle 5"/>
          <p:cNvSpPr/>
          <p:nvPr/>
        </p:nvSpPr>
        <p:spPr>
          <a:xfrm>
            <a:off x="381000" y="381000"/>
            <a:ext cx="535724" cy="923330"/>
          </a:xfrm>
          <a:prstGeom prst="rect">
            <a:avLst/>
          </a:prstGeom>
        </p:spPr>
        <p:txBody>
          <a:bodyPr wrap="none">
            <a:spAutoFit/>
          </a:bodyPr>
          <a:lstStyle/>
          <a:p>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2</a:t>
            </a:r>
          </a:p>
        </p:txBody>
      </p:sp>
      <p:pic>
        <p:nvPicPr>
          <p:cNvPr id="7" name="Picture 6" descr="type3.jpg"/>
          <p:cNvPicPr>
            <a:picLocks noChangeAspect="1"/>
          </p:cNvPicPr>
          <p:nvPr/>
        </p:nvPicPr>
        <p:blipFill>
          <a:blip r:embed="rId2"/>
          <a:stretch>
            <a:fillRect/>
          </a:stretch>
        </p:blipFill>
        <p:spPr>
          <a:xfrm>
            <a:off x="2590800" y="304800"/>
            <a:ext cx="4572000" cy="4267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5257800"/>
            <a:ext cx="7696200" cy="461665"/>
          </a:xfrm>
          <a:prstGeom prst="rect">
            <a:avLst/>
          </a:prstGeom>
        </p:spPr>
        <p:txBody>
          <a:bodyPr wrap="square">
            <a:spAutoFit/>
          </a:bodyPr>
          <a:lstStyle/>
          <a:p>
            <a:r>
              <a:rPr lang="en-US" sz="2400" b="1" dirty="0" smtClean="0">
                <a:solidFill>
                  <a:srgbClr val="002060"/>
                </a:solidFill>
                <a:latin typeface="Andalus" pitchFamily="18" charset="-78"/>
                <a:cs typeface="Andalus" pitchFamily="18" charset="-78"/>
              </a:rPr>
              <a:t>1 mm incisal reduction with 1 mm height palatal chamfer.</a:t>
            </a:r>
            <a:endParaRPr lang="en-US" sz="2400" b="1" dirty="0">
              <a:solidFill>
                <a:srgbClr val="002060"/>
              </a:solidFill>
              <a:latin typeface="Andalus" pitchFamily="18" charset="-78"/>
              <a:cs typeface="Andalus" pitchFamily="18" charset="-78"/>
            </a:endParaRPr>
          </a:p>
        </p:txBody>
      </p:sp>
      <p:pic>
        <p:nvPicPr>
          <p:cNvPr id="35842" name="Picture 2" descr="http://www.dtidental.com/assets/images/display/prep_empress_v.jpg">
            <a:hlinkClick r:id="rId2"/>
          </p:cNvPr>
          <p:cNvPicPr>
            <a:picLocks noChangeAspect="1" noChangeArrowheads="1"/>
          </p:cNvPicPr>
          <p:nvPr/>
        </p:nvPicPr>
        <p:blipFill>
          <a:blip r:embed="rId3"/>
          <a:srcRect/>
          <a:stretch>
            <a:fillRect/>
          </a:stretch>
        </p:blipFill>
        <p:spPr bwMode="auto">
          <a:xfrm>
            <a:off x="1143000" y="990600"/>
            <a:ext cx="7010400" cy="3617238"/>
          </a:xfrm>
          <a:prstGeom prst="rect">
            <a:avLst/>
          </a:prstGeom>
          <a:ln>
            <a:noFill/>
          </a:ln>
          <a:effectLst>
            <a:softEdge rad="112500"/>
          </a:effectLst>
        </p:spPr>
      </p:pic>
      <p:sp>
        <p:nvSpPr>
          <p:cNvPr id="5" name="Rectangle 4"/>
          <p:cNvSpPr/>
          <p:nvPr/>
        </p:nvSpPr>
        <p:spPr>
          <a:xfrm>
            <a:off x="381000" y="381000"/>
            <a:ext cx="535724" cy="923330"/>
          </a:xfrm>
          <a:prstGeom prst="rect">
            <a:avLst/>
          </a:prstGeom>
        </p:spPr>
        <p:txBody>
          <a:bodyPr wrap="none">
            <a:spAutoFit/>
          </a:bodyPr>
          <a:lstStyle/>
          <a:p>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3</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Preparation"/>
          <p:cNvPicPr>
            <a:picLocks noChangeAspect="1" noChangeArrowheads="1"/>
          </p:cNvPicPr>
          <p:nvPr/>
        </p:nvPicPr>
        <p:blipFill>
          <a:blip r:embed="rId2"/>
          <a:srcRect/>
          <a:stretch>
            <a:fillRect/>
          </a:stretch>
        </p:blipFill>
        <p:spPr bwMode="auto">
          <a:xfrm>
            <a:off x="1524000" y="914400"/>
            <a:ext cx="6421995" cy="3200400"/>
          </a:xfrm>
          <a:prstGeom prst="rect">
            <a:avLst/>
          </a:prstGeom>
          <a:ln>
            <a:noFill/>
          </a:ln>
          <a:effectLst>
            <a:softEdge rad="112500"/>
          </a:effectLst>
        </p:spPr>
      </p:pic>
      <p:sp>
        <p:nvSpPr>
          <p:cNvPr id="5" name="TextBox 4"/>
          <p:cNvSpPr txBox="1"/>
          <p:nvPr/>
        </p:nvSpPr>
        <p:spPr>
          <a:xfrm>
            <a:off x="914400" y="5181600"/>
            <a:ext cx="7543800" cy="461665"/>
          </a:xfrm>
          <a:prstGeom prst="rect">
            <a:avLst/>
          </a:prstGeom>
          <a:noFill/>
        </p:spPr>
        <p:txBody>
          <a:bodyPr wrap="square" rtlCol="0">
            <a:spAutoFit/>
          </a:bodyPr>
          <a:lstStyle/>
          <a:p>
            <a:r>
              <a:rPr lang="en-US" sz="2400" b="1" dirty="0" smtClean="0">
                <a:solidFill>
                  <a:srgbClr val="002060"/>
                </a:solidFill>
                <a:latin typeface="Andalus" pitchFamily="18" charset="-78"/>
                <a:cs typeface="Andalus" pitchFamily="18" charset="-78"/>
              </a:rPr>
              <a:t>A reduction is reduced with a rounded or  flat ended bur. </a:t>
            </a:r>
            <a:endParaRPr lang="en-US" sz="2400" b="1" dirty="0">
              <a:solidFill>
                <a:srgbClr val="002060"/>
              </a:solidFill>
              <a:latin typeface="Andalus" pitchFamily="18" charset="-78"/>
              <a:cs typeface="Andalus" pitchFamily="18" charset="-78"/>
            </a:endParaRPr>
          </a:p>
        </p:txBody>
      </p:sp>
      <p:sp>
        <p:nvSpPr>
          <p:cNvPr id="6" name="Rectangle 5"/>
          <p:cNvSpPr/>
          <p:nvPr/>
        </p:nvSpPr>
        <p:spPr>
          <a:xfrm>
            <a:off x="381000" y="381000"/>
            <a:ext cx="535724" cy="1754326"/>
          </a:xfrm>
          <a:prstGeom prst="rect">
            <a:avLst/>
          </a:prstGeom>
        </p:spPr>
        <p:txBody>
          <a:bodyPr wrap="none">
            <a:spAutoFit/>
          </a:bodyPr>
          <a:lstStyle/>
          <a:p>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4</a:t>
            </a:r>
          </a:p>
          <a:p>
            <a:endPar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DSCN5050"/>
          <p:cNvPicPr>
            <a:picLocks noGrp="1" noChangeAspect="1" noChangeArrowheads="1"/>
          </p:cNvPicPr>
          <p:nvPr>
            <p:ph idx="1"/>
          </p:nvPr>
        </p:nvPicPr>
        <p:blipFill>
          <a:blip r:embed="rId2"/>
          <a:srcRect l="3773" t="4971" r="3773" b="8028"/>
          <a:stretch>
            <a:fillRect/>
          </a:stretch>
        </p:blipFill>
        <p:spPr>
          <a:xfrm>
            <a:off x="0" y="0"/>
            <a:ext cx="9144000" cy="6858000"/>
          </a:xfrm>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PROCEDURE STEPS</a:t>
            </a:r>
            <a:endParaRPr lang="en-IN" b="1" dirty="0"/>
          </a:p>
        </p:txBody>
      </p:sp>
      <p:sp>
        <p:nvSpPr>
          <p:cNvPr id="3" name="Content Placeholder 2"/>
          <p:cNvSpPr>
            <a:spLocks noGrp="1"/>
          </p:cNvSpPr>
          <p:nvPr>
            <p:ph idx="1"/>
          </p:nvPr>
        </p:nvSpPr>
        <p:spPr/>
        <p:txBody>
          <a:bodyPr/>
          <a:lstStyle/>
          <a:p>
            <a:r>
              <a:rPr lang="en-IN" dirty="0" smtClean="0"/>
              <a:t>Shade selection</a:t>
            </a:r>
          </a:p>
          <a:p>
            <a:r>
              <a:rPr lang="en-IN" dirty="0" smtClean="0"/>
              <a:t>Preliminary tooth modification</a:t>
            </a:r>
          </a:p>
          <a:p>
            <a:r>
              <a:rPr lang="en-IN" dirty="0" smtClean="0"/>
              <a:t>Tooth preparation</a:t>
            </a:r>
          </a:p>
          <a:p>
            <a:r>
              <a:rPr lang="en-IN" dirty="0" smtClean="0"/>
              <a:t>Provisional restoration</a:t>
            </a:r>
          </a:p>
          <a:p>
            <a:pPr marL="0" indent="0">
              <a:buNone/>
            </a:pPr>
            <a:r>
              <a:rPr lang="en-IN" dirty="0" smtClean="0"/>
              <a:t>                           </a:t>
            </a:r>
            <a:r>
              <a:rPr lang="en-IN" b="1" dirty="0" smtClean="0"/>
              <a:t>direct method</a:t>
            </a:r>
          </a:p>
          <a:p>
            <a:pPr marL="0" indent="0">
              <a:buNone/>
            </a:pPr>
            <a:r>
              <a:rPr lang="en-IN" b="1" dirty="0"/>
              <a:t> </a:t>
            </a:r>
            <a:r>
              <a:rPr lang="en-IN" b="1" dirty="0" smtClean="0"/>
              <a:t>                          indirect method</a:t>
            </a:r>
          </a:p>
          <a:p>
            <a:r>
              <a:rPr lang="en-IN" dirty="0" smtClean="0"/>
              <a:t>Laboratory procedures</a:t>
            </a:r>
          </a:p>
          <a:p>
            <a:endParaRPr lang="en-IN" dirty="0"/>
          </a:p>
        </p:txBody>
      </p:sp>
    </p:spTree>
    <p:extLst>
      <p:ext uri="{BB962C8B-B14F-4D97-AF65-F5344CB8AC3E}">
        <p14:creationId xmlns="" xmlns:p14="http://schemas.microsoft.com/office/powerpoint/2010/main" val="3835276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107504" y="883715"/>
          <a:ext cx="9036496" cy="2585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475656" y="260648"/>
            <a:ext cx="5760640" cy="646331"/>
          </a:xfrm>
          <a:prstGeom prst="rect">
            <a:avLst/>
          </a:prstGeom>
          <a:noFill/>
        </p:spPr>
        <p:txBody>
          <a:bodyPr wrap="square" rtlCol="0">
            <a:spAutoFit/>
          </a:bodyPr>
          <a:lstStyle/>
          <a:p>
            <a:r>
              <a:rPr lang="en-IN" dirty="0" smtClean="0"/>
              <a:t>               </a:t>
            </a:r>
            <a:r>
              <a:rPr lang="en-IN" sz="3600" b="1" u="sng" dirty="0" smtClean="0"/>
              <a:t>NO-PREP VENEERS</a:t>
            </a:r>
            <a:endParaRPr lang="en-IN" sz="3600" b="1" u="sng"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45</a:t>
            </a:fld>
            <a:endParaRPr lang="en-US"/>
          </a:p>
        </p:txBody>
      </p:sp>
      <p:graphicFrame>
        <p:nvGraphicFramePr>
          <p:cNvPr id="9" name="Diagram 8"/>
          <p:cNvGraphicFramePr/>
          <p:nvPr/>
        </p:nvGraphicFramePr>
        <p:xfrm>
          <a:off x="304800" y="4419600"/>
          <a:ext cx="8229600" cy="150340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Rectangle 7"/>
          <p:cNvSpPr/>
          <p:nvPr/>
        </p:nvSpPr>
        <p:spPr>
          <a:xfrm>
            <a:off x="3852283" y="3745468"/>
            <a:ext cx="1838965" cy="461665"/>
          </a:xfrm>
          <a:prstGeom prst="rect">
            <a:avLst/>
          </a:prstGeom>
        </p:spPr>
        <p:txBody>
          <a:bodyPr wrap="none">
            <a:spAutoFit/>
          </a:bodyPr>
          <a:lstStyle/>
          <a:p>
            <a:pPr algn="just"/>
            <a:r>
              <a:rPr lang="en-AU" b="1" u="sng" dirty="0" smtClean="0">
                <a:solidFill>
                  <a:srgbClr val="7030A0"/>
                </a:solidFill>
              </a:rPr>
              <a:t>I</a:t>
            </a:r>
            <a:r>
              <a:rPr lang="en-AU" sz="2400" b="1" u="sng" dirty="0" smtClean="0">
                <a:solidFill>
                  <a:srgbClr val="7030A0"/>
                </a:solidFill>
              </a:rPr>
              <a:t>NDICATIONS</a:t>
            </a:r>
            <a:endParaRPr lang="en-AU" b="1" u="sng" dirty="0" smtClean="0">
              <a:solidFill>
                <a:srgbClr val="7030A0"/>
              </a:solidFill>
            </a:endParaRPr>
          </a:p>
        </p:txBody>
      </p:sp>
    </p:spTree>
    <p:extLst>
      <p:ext uri="{BB962C8B-B14F-4D97-AF65-F5344CB8AC3E}">
        <p14:creationId xmlns:p14="http://schemas.microsoft.com/office/powerpoint/2010/main" xmlns="" val="16268200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28800"/>
            <a:ext cx="8991600" cy="1200329"/>
          </a:xfrm>
          <a:prstGeom prst="rect">
            <a:avLst/>
          </a:prstGeom>
        </p:spPr>
        <p:txBody>
          <a:bodyPr wrap="square">
            <a:spAutoFit/>
          </a:bodyPr>
          <a:lstStyle/>
          <a:p>
            <a:endParaRPr lang="en-AU" sz="2400" dirty="0" smtClean="0"/>
          </a:p>
          <a:p>
            <a:r>
              <a:rPr lang="en-AU" sz="2400" dirty="0" smtClean="0"/>
              <a:t> </a:t>
            </a:r>
            <a:endParaRPr lang="en-AU" sz="2400" b="1" u="sng" dirty="0" smtClean="0">
              <a:solidFill>
                <a:srgbClr val="7030A0"/>
              </a:solidFill>
            </a:endParaRPr>
          </a:p>
          <a:p>
            <a:endParaRPr lang="en-AU" sz="2400" b="1" u="sng" dirty="0">
              <a:solidFill>
                <a:srgbClr val="7030A0"/>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46</a:t>
            </a:fld>
            <a:endParaRPr lang="en-US"/>
          </a:p>
        </p:txBody>
      </p:sp>
      <p:sp>
        <p:nvSpPr>
          <p:cNvPr id="5" name="Rectangle 4"/>
          <p:cNvSpPr/>
          <p:nvPr/>
        </p:nvSpPr>
        <p:spPr>
          <a:xfrm>
            <a:off x="1905000" y="304800"/>
            <a:ext cx="4571999" cy="523220"/>
          </a:xfrm>
          <a:prstGeom prst="rect">
            <a:avLst/>
          </a:prstGeom>
        </p:spPr>
        <p:txBody>
          <a:bodyPr wrap="square">
            <a:spAutoFit/>
          </a:bodyPr>
          <a:lstStyle/>
          <a:p>
            <a:pPr algn="ctr"/>
            <a:r>
              <a:rPr lang="en-AU" sz="2800" b="1" dirty="0" smtClean="0"/>
              <a:t>DISADVANTAGES</a:t>
            </a:r>
            <a:endParaRPr lang="en-US" sz="2800" dirty="0"/>
          </a:p>
        </p:txBody>
      </p:sp>
      <p:graphicFrame>
        <p:nvGraphicFramePr>
          <p:cNvPr id="7" name="Diagram 6"/>
          <p:cNvGraphicFramePr/>
          <p:nvPr/>
        </p:nvGraphicFramePr>
        <p:xfrm>
          <a:off x="0" y="914400"/>
          <a:ext cx="89916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656513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66102" y="49025"/>
            <a:ext cx="5419725" cy="318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47664" y="3212976"/>
            <a:ext cx="5429250" cy="3257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6E2D2B3B-882E-40F3-A32F-6DD516915044}" type="slidenum">
              <a:rPr lang="en-US" smtClean="0"/>
              <a:pPr/>
              <a:t>47</a:t>
            </a:fld>
            <a:endParaRPr lang="en-US"/>
          </a:p>
        </p:txBody>
      </p:sp>
    </p:spTree>
    <p:extLst>
      <p:ext uri="{BB962C8B-B14F-4D97-AF65-F5344CB8AC3E}">
        <p14:creationId xmlns:p14="http://schemas.microsoft.com/office/powerpoint/2010/main" xmlns="" val="8384951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FAILURES</a:t>
            </a:r>
            <a:endParaRPr lang="en-IN" b="1" dirty="0"/>
          </a:p>
        </p:txBody>
      </p:sp>
      <p:graphicFrame>
        <p:nvGraphicFramePr>
          <p:cNvPr id="4" name="Content Placeholder 3"/>
          <p:cNvGraphicFramePr>
            <a:graphicFrameLocks noGrp="1"/>
          </p:cNvGraphicFramePr>
          <p:nvPr>
            <p:ph idx="1"/>
          </p:nvPr>
        </p:nvGraphicFramePr>
        <p:xfrm>
          <a:off x="457200" y="1447800"/>
          <a:ext cx="8229600" cy="4678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5399348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49</a:t>
            </a:fld>
            <a:endParaRPr lang="en-US"/>
          </a:p>
        </p:txBody>
      </p:sp>
      <p:graphicFrame>
        <p:nvGraphicFramePr>
          <p:cNvPr id="5" name="Diagram 4"/>
          <p:cNvGraphicFramePr/>
          <p:nvPr/>
        </p:nvGraphicFramePr>
        <p:xfrm>
          <a:off x="0" y="1143000"/>
          <a:ext cx="89916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743200" y="457200"/>
            <a:ext cx="4114799" cy="584775"/>
          </a:xfrm>
          <a:prstGeom prst="rect">
            <a:avLst/>
          </a:prstGeom>
        </p:spPr>
        <p:txBody>
          <a:bodyPr wrap="square">
            <a:spAutoFit/>
          </a:bodyPr>
          <a:lstStyle/>
          <a:p>
            <a:pPr algn="ctr"/>
            <a:r>
              <a:rPr lang="en-AU" sz="3200" b="1" dirty="0" smtClean="0"/>
              <a:t>REPAIR OF VENEERS</a:t>
            </a:r>
          </a:p>
        </p:txBody>
      </p:sp>
    </p:spTree>
    <p:extLst>
      <p:ext uri="{BB962C8B-B14F-4D97-AF65-F5344CB8AC3E}">
        <p14:creationId xmlns:p14="http://schemas.microsoft.com/office/powerpoint/2010/main" xmlns="" val="1097967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0" y="304800"/>
          <a:ext cx="91440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50</a:t>
            </a:fld>
            <a:endParaRPr lang="en-US"/>
          </a:p>
        </p:txBody>
      </p:sp>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8007094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51</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8041" y="332656"/>
            <a:ext cx="4229100" cy="280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45740" y="295125"/>
            <a:ext cx="3744416" cy="2845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60364" y="3429000"/>
            <a:ext cx="4004883" cy="280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545740" y="3429000"/>
            <a:ext cx="3724390" cy="280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388240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4525963"/>
          </a:xfrm>
        </p:spPr>
        <p:txBody>
          <a:bodyPr>
            <a:normAutofit fontScale="92500" lnSpcReduction="20000"/>
          </a:bodyPr>
          <a:lstStyle/>
          <a:p>
            <a:pPr>
              <a:buNone/>
            </a:pPr>
            <a:endParaRPr lang="en-US" dirty="0" smtClean="0">
              <a:solidFill>
                <a:srgbClr val="003300"/>
              </a:solidFill>
            </a:endParaRPr>
          </a:p>
          <a:p>
            <a:pPr>
              <a:buNone/>
            </a:pPr>
            <a:r>
              <a:rPr lang="en-US" b="1" dirty="0" err="1">
                <a:solidFill>
                  <a:srgbClr val="003300"/>
                </a:solidFill>
              </a:rPr>
              <a:t>Lumineers</a:t>
            </a:r>
            <a:r>
              <a:rPr lang="en-US" b="1" dirty="0">
                <a:solidFill>
                  <a:srgbClr val="003300"/>
                </a:solidFill>
              </a:rPr>
              <a:t> </a:t>
            </a:r>
            <a:endParaRPr lang="en-US" b="1" dirty="0" smtClean="0">
              <a:solidFill>
                <a:srgbClr val="003300"/>
              </a:solidFill>
            </a:endParaRPr>
          </a:p>
          <a:p>
            <a:pPr>
              <a:buNone/>
            </a:pPr>
            <a:endParaRPr lang="en-US" dirty="0">
              <a:solidFill>
                <a:srgbClr val="003300"/>
              </a:solidFill>
            </a:endParaRPr>
          </a:p>
          <a:p>
            <a:pPr>
              <a:buNone/>
            </a:pPr>
            <a:endParaRPr lang="en-US" dirty="0" smtClean="0">
              <a:solidFill>
                <a:srgbClr val="003300"/>
              </a:solidFill>
            </a:endParaRPr>
          </a:p>
          <a:p>
            <a:pPr>
              <a:buNone/>
            </a:pPr>
            <a:r>
              <a:rPr lang="en-US" b="1" dirty="0">
                <a:solidFill>
                  <a:srgbClr val="003300"/>
                </a:solidFill>
              </a:rPr>
              <a:t>Features</a:t>
            </a:r>
          </a:p>
          <a:p>
            <a:pPr>
              <a:buNone/>
            </a:pPr>
            <a:endParaRPr lang="en-US" dirty="0">
              <a:solidFill>
                <a:srgbClr val="003300"/>
              </a:solidFill>
            </a:endParaRPr>
          </a:p>
          <a:p>
            <a:r>
              <a:rPr lang="en-US" dirty="0"/>
              <a:t>Main feature is they are made of ultra thin thickness.</a:t>
            </a:r>
          </a:p>
          <a:p>
            <a:r>
              <a:rPr lang="en-US" dirty="0"/>
              <a:t>Thickness is 0.2-0.3mm.</a:t>
            </a:r>
          </a:p>
          <a:p>
            <a:r>
              <a:rPr lang="en-US" dirty="0"/>
              <a:t>Placed using either </a:t>
            </a:r>
          </a:p>
          <a:p>
            <a:pPr>
              <a:buNone/>
            </a:pPr>
            <a:r>
              <a:rPr lang="en-US" sz="2800" b="1" dirty="0">
                <a:solidFill>
                  <a:srgbClr val="003300"/>
                </a:solidFill>
              </a:rPr>
              <a:t>NO PREPARATION or MINIMAL CONTURING TECHNIQUE</a:t>
            </a:r>
          </a:p>
          <a:p>
            <a:pPr>
              <a:buNone/>
            </a:pPr>
            <a:endParaRPr lang="en-US" dirty="0">
              <a:solidFill>
                <a:srgbClr val="003300"/>
              </a:solidFill>
            </a:endParaRPr>
          </a:p>
          <a:p>
            <a:pPr>
              <a:buNone/>
            </a:pPr>
            <a:endParaRPr lang="en-IN" dirty="0">
              <a:solidFill>
                <a:srgbClr val="003300"/>
              </a:solidFill>
            </a:endParaRPr>
          </a:p>
          <a:p>
            <a:endParaRPr lang="en-IN" dirty="0">
              <a:solidFill>
                <a:srgbClr val="003300"/>
              </a:solidFill>
            </a:endParaRPr>
          </a:p>
          <a:p>
            <a:pPr>
              <a:buNone/>
            </a:pPr>
            <a:endParaRPr lang="en-US" dirty="0" smtClean="0">
              <a:solidFill>
                <a:srgbClr val="003300"/>
              </a:solidFill>
            </a:endParaRPr>
          </a:p>
          <a:p>
            <a:pPr>
              <a:buNone/>
            </a:pPr>
            <a:endParaRPr lang="en-US" dirty="0" smtClean="0">
              <a:solidFill>
                <a:srgbClr val="003300"/>
              </a:solidFill>
            </a:endParaRPr>
          </a:p>
          <a:p>
            <a:pPr>
              <a:buNone/>
            </a:pPr>
            <a:endParaRPr lang="en-US" dirty="0">
              <a:solidFill>
                <a:srgbClr val="003300"/>
              </a:solidFill>
            </a:endParaRPr>
          </a:p>
          <a:p>
            <a:pPr>
              <a:buNone/>
            </a:pPr>
            <a:endParaRPr lang="en-IN" dirty="0"/>
          </a:p>
        </p:txBody>
      </p:sp>
      <p:pic>
        <p:nvPicPr>
          <p:cNvPr id="4" name="Picture 5" descr="Composite Veneer"/>
          <p:cNvPicPr>
            <a:picLocks noChangeAspect="1" noChangeArrowheads="1"/>
          </p:cNvPicPr>
          <p:nvPr/>
        </p:nvPicPr>
        <p:blipFill>
          <a:blip r:embed="rId2">
            <a:extLst>
              <a:ext uri="{28A0092B-C50C-407E-A947-70E740481C1C}">
                <a14:useLocalDpi xmlns="" xmlns:a14="http://schemas.microsoft.com/office/drawing/2010/main" val="0"/>
              </a:ext>
            </a:extLst>
          </a:blip>
          <a:srcRect l="48790"/>
          <a:stretch>
            <a:fillRect/>
          </a:stretch>
        </p:blipFill>
        <p:spPr bwMode="auto">
          <a:xfrm>
            <a:off x="5486400" y="1576388"/>
            <a:ext cx="1584325" cy="1852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p:nvSpPr>
        <p:spPr>
          <a:xfrm>
            <a:off x="1981200" y="533400"/>
            <a:ext cx="5333999" cy="584775"/>
          </a:xfrm>
          <a:prstGeom prst="rect">
            <a:avLst/>
          </a:prstGeom>
        </p:spPr>
        <p:txBody>
          <a:bodyPr wrap="square">
            <a:spAutoFit/>
          </a:bodyPr>
          <a:lstStyle/>
          <a:p>
            <a:pPr algn="ctr">
              <a:buNone/>
            </a:pPr>
            <a:r>
              <a:rPr lang="en-US" sz="3200" b="1" dirty="0" smtClean="0">
                <a:solidFill>
                  <a:srgbClr val="003300"/>
                </a:solidFill>
              </a:rPr>
              <a:t>RECENT ADVANCES</a:t>
            </a:r>
          </a:p>
        </p:txBody>
      </p:sp>
    </p:spTree>
    <p:extLst>
      <p:ext uri="{BB962C8B-B14F-4D97-AF65-F5344CB8AC3E}">
        <p14:creationId xmlns="" xmlns:p14="http://schemas.microsoft.com/office/powerpoint/2010/main" val="15963953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599"/>
            <a:ext cx="8229600" cy="2514601"/>
          </a:xfrm>
        </p:spPr>
        <p:txBody>
          <a:bodyPr>
            <a:normAutofit/>
          </a:bodyPr>
          <a:lstStyle/>
          <a:p>
            <a:pPr marL="0" indent="0">
              <a:buNone/>
            </a:pPr>
            <a:endParaRPr lang="en-US" sz="2400" dirty="0"/>
          </a:p>
          <a:p>
            <a:pPr>
              <a:buNone/>
            </a:pPr>
            <a:r>
              <a:rPr lang="en-US" sz="2400" dirty="0"/>
              <a:t>No need to reduce tooth structure</a:t>
            </a:r>
            <a:r>
              <a:rPr lang="en-US" sz="2400" dirty="0" smtClean="0"/>
              <a:t>.</a:t>
            </a:r>
            <a:endParaRPr lang="en-US" sz="2400" dirty="0"/>
          </a:p>
          <a:p>
            <a:pPr>
              <a:buNone/>
            </a:pPr>
            <a:r>
              <a:rPr lang="en-US" sz="2400" dirty="0"/>
              <a:t>Allows preservation of natural tooth structure</a:t>
            </a:r>
            <a:r>
              <a:rPr lang="en-US" sz="2400" dirty="0" smtClean="0"/>
              <a:t>.</a:t>
            </a:r>
            <a:endParaRPr lang="en-US" sz="2400" dirty="0"/>
          </a:p>
          <a:p>
            <a:pPr>
              <a:buNone/>
            </a:pPr>
            <a:r>
              <a:rPr lang="en-US" sz="2400" dirty="0"/>
              <a:t>No anesthesia is required</a:t>
            </a:r>
            <a:r>
              <a:rPr lang="en-US" sz="2400" dirty="0" smtClean="0"/>
              <a:t>.</a:t>
            </a:r>
            <a:endParaRPr lang="en-US" sz="2400" dirty="0"/>
          </a:p>
          <a:p>
            <a:pPr>
              <a:buNone/>
            </a:pPr>
            <a:r>
              <a:rPr lang="en-US" sz="2400" dirty="0"/>
              <a:t>No teeth sensitivity</a:t>
            </a:r>
            <a:r>
              <a:rPr lang="en-US" sz="2400" dirty="0" smtClean="0"/>
              <a:t>.</a:t>
            </a:r>
          </a:p>
          <a:p>
            <a:pPr>
              <a:buNone/>
            </a:pPr>
            <a:endParaRPr lang="en-US" sz="2400" dirty="0" smtClean="0"/>
          </a:p>
          <a:p>
            <a:pPr>
              <a:buNone/>
            </a:pPr>
            <a:endParaRPr lang="en-US" sz="2400" dirty="0"/>
          </a:p>
          <a:p>
            <a:pPr>
              <a:buNone/>
            </a:pPr>
            <a:endParaRPr lang="en-US" sz="2400" dirty="0"/>
          </a:p>
          <a:p>
            <a:pPr>
              <a:buNone/>
            </a:pPr>
            <a:endParaRPr lang="en-IN" sz="2400" dirty="0"/>
          </a:p>
          <a:p>
            <a:endParaRPr lang="en-IN" sz="2400" dirty="0"/>
          </a:p>
        </p:txBody>
      </p:sp>
      <p:sp>
        <p:nvSpPr>
          <p:cNvPr id="5" name="Rectangle 3"/>
          <p:cNvSpPr txBox="1">
            <a:spLocks noChangeArrowheads="1"/>
          </p:cNvSpPr>
          <p:nvPr/>
        </p:nvSpPr>
        <p:spPr>
          <a:xfrm>
            <a:off x="228600" y="3200400"/>
            <a:ext cx="8458200" cy="3352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IN" sz="2000" dirty="0" smtClean="0">
              <a:solidFill>
                <a:srgbClr val="003300"/>
              </a:solidFill>
              <a:effectLst>
                <a:outerShdw blurRad="38100" dist="38100" dir="2700000" algn="tl">
                  <a:srgbClr val="000000">
                    <a:alpha val="43137"/>
                  </a:srgbClr>
                </a:outerShdw>
              </a:effectLst>
            </a:endParaRPr>
          </a:p>
          <a:p>
            <a:r>
              <a:rPr lang="en-IN" sz="2000" dirty="0" smtClean="0">
                <a:solidFill>
                  <a:srgbClr val="003300"/>
                </a:solidFill>
                <a:effectLst>
                  <a:outerShdw blurRad="38100" dist="38100" dir="2700000" algn="tl">
                    <a:srgbClr val="000000">
                      <a:alpha val="43137"/>
                    </a:srgbClr>
                  </a:outerShdw>
                </a:effectLst>
              </a:rPr>
              <a:t>Traditional Prep Veneers </a:t>
            </a:r>
          </a:p>
        </p:txBody>
      </p:sp>
      <p:pic>
        <p:nvPicPr>
          <p:cNvPr id="6" name="Picture 5" descr="lumineer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19800" y="4191000"/>
            <a:ext cx="2143125" cy="1619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7" descr="veneers"/>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295400" y="4343400"/>
            <a:ext cx="1800225" cy="1512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8"/>
          <p:cNvSpPr>
            <a:spLocks noChangeArrowheads="1"/>
          </p:cNvSpPr>
          <p:nvPr/>
        </p:nvSpPr>
        <p:spPr bwMode="auto">
          <a:xfrm>
            <a:off x="5513388" y="3733800"/>
            <a:ext cx="363061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eaLnBrk="0" hangingPunct="0"/>
            <a:r>
              <a:rPr kumimoji="0" lang="en-US" b="1" dirty="0">
                <a:solidFill>
                  <a:srgbClr val="003300"/>
                </a:solidFill>
              </a:rPr>
              <a:t>Contact-lens-thin </a:t>
            </a:r>
            <a:r>
              <a:rPr kumimoji="0" lang="en-US" b="1" dirty="0" err="1">
                <a:solidFill>
                  <a:srgbClr val="003300"/>
                </a:solidFill>
              </a:rPr>
              <a:t>Lumineers</a:t>
            </a:r>
            <a:r>
              <a:rPr kumimoji="0" lang="en-US" dirty="0">
                <a:solidFill>
                  <a:srgbClr val="003300"/>
                </a:solidFill>
              </a:rPr>
              <a:t> </a:t>
            </a:r>
          </a:p>
        </p:txBody>
      </p:sp>
      <p:sp>
        <p:nvSpPr>
          <p:cNvPr id="9" name="Rectangle 8"/>
          <p:cNvSpPr/>
          <p:nvPr/>
        </p:nvSpPr>
        <p:spPr>
          <a:xfrm>
            <a:off x="914400" y="773668"/>
            <a:ext cx="5562600" cy="461665"/>
          </a:xfrm>
          <a:prstGeom prst="rect">
            <a:avLst/>
          </a:prstGeom>
        </p:spPr>
        <p:txBody>
          <a:bodyPr wrap="square">
            <a:spAutoFit/>
          </a:bodyPr>
          <a:lstStyle/>
          <a:p>
            <a:r>
              <a:rPr lang="en-US" sz="2400" b="1" dirty="0" smtClean="0"/>
              <a:t>Advantages:</a:t>
            </a:r>
          </a:p>
        </p:txBody>
      </p:sp>
    </p:spTree>
    <p:extLst>
      <p:ext uri="{BB962C8B-B14F-4D97-AF65-F5344CB8AC3E}">
        <p14:creationId xmlns="" xmlns:p14="http://schemas.microsoft.com/office/powerpoint/2010/main" val="2073824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normAutofit fontScale="90000"/>
          </a:bodyPr>
          <a:lstStyle/>
          <a:p>
            <a:pPr algn="l"/>
            <a:r>
              <a:rPr lang="en-IN" sz="3100" dirty="0" smtClean="0"/>
              <a:t>Over the years there have been various advancements in laminates and veneers in dentistry</a:t>
            </a:r>
            <a:r>
              <a:rPr lang="en-US" dirty="0" smtClean="0"/>
              <a:t/>
            </a:r>
            <a:br>
              <a:rPr lang="en-US" dirty="0" smtClean="0"/>
            </a:br>
            <a:endParaRPr lang="en-US" dirty="0"/>
          </a:p>
        </p:txBody>
      </p:sp>
      <p:graphicFrame>
        <p:nvGraphicFramePr>
          <p:cNvPr id="4" name="Content Placeholder 3"/>
          <p:cNvGraphicFramePr>
            <a:graphicFrameLocks noGrp="1"/>
          </p:cNvGraphicFramePr>
          <p:nvPr>
            <p:ph idx="1"/>
          </p:nvPr>
        </p:nvGraphicFramePr>
        <p:xfrm>
          <a:off x="0" y="1371600"/>
          <a:ext cx="9144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1371600"/>
          <a:ext cx="9144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447800" y="457200"/>
            <a:ext cx="5791200" cy="523220"/>
          </a:xfrm>
          <a:prstGeom prst="rect">
            <a:avLst/>
          </a:prstGeom>
          <a:noFill/>
        </p:spPr>
        <p:txBody>
          <a:bodyPr wrap="square" rtlCol="0">
            <a:spAutoFit/>
          </a:bodyPr>
          <a:lstStyle/>
          <a:p>
            <a:pPr algn="ctr"/>
            <a:r>
              <a:rPr lang="en-US" sz="2800" b="1" dirty="0" smtClean="0"/>
              <a:t>CONCLUSION </a:t>
            </a:r>
            <a:endParaRPr lang="en-US" sz="2800" b="1" dirty="0"/>
          </a:p>
        </p:txBody>
      </p:sp>
    </p:spTree>
    <p:extLst>
      <p:ext uri="{BB962C8B-B14F-4D97-AF65-F5344CB8AC3E}">
        <p14:creationId xmlns="" xmlns:p14="http://schemas.microsoft.com/office/powerpoint/2010/main" val="582792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6632"/>
            <a:ext cx="4038600" cy="6048672"/>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en-IN" b="1" dirty="0" smtClean="0">
                <a:solidFill>
                  <a:srgbClr val="7030A0"/>
                </a:solidFill>
              </a:rPr>
              <a:t>         </a:t>
            </a:r>
            <a:r>
              <a:rPr lang="en-IN" b="1" u="sng" dirty="0" smtClean="0">
                <a:solidFill>
                  <a:srgbClr val="7030A0"/>
                </a:solidFill>
              </a:rPr>
              <a:t>Direct technique</a:t>
            </a:r>
          </a:p>
          <a:p>
            <a:pPr algn="just">
              <a:buFont typeface="Wingdings" pitchFamily="2" charset="2"/>
              <a:buChar char="q"/>
            </a:pPr>
            <a:r>
              <a:rPr lang="en-AU" sz="2400" dirty="0"/>
              <a:t>When only a few teeth are involved or when the entire facial surface is not faulty (i.e., partial veneers), </a:t>
            </a:r>
            <a:r>
              <a:rPr lang="en-AU" sz="2400" dirty="0" smtClean="0"/>
              <a:t>cases involving young children.</a:t>
            </a:r>
          </a:p>
          <a:p>
            <a:pPr algn="just">
              <a:buFont typeface="Wingdings" pitchFamily="2" charset="2"/>
              <a:buChar char="q"/>
            </a:pPr>
            <a:r>
              <a:rPr lang="en-AU" sz="2400" dirty="0" smtClean="0"/>
              <a:t>Time consuming </a:t>
            </a:r>
            <a:r>
              <a:rPr lang="en-AU" sz="2400" dirty="0"/>
              <a:t>and </a:t>
            </a:r>
            <a:r>
              <a:rPr lang="en-AU" sz="2400" dirty="0" err="1"/>
              <a:t>labor</a:t>
            </a:r>
            <a:r>
              <a:rPr lang="en-AU" sz="2400" dirty="0"/>
              <a:t> </a:t>
            </a:r>
            <a:r>
              <a:rPr lang="en-AU" sz="2400" err="1" smtClean="0"/>
              <a:t>intensive</a:t>
            </a:r>
            <a:r>
              <a:rPr lang="en-AU" sz="2400" smtClean="0"/>
              <a:t>, sensitive to </a:t>
            </a:r>
            <a:r>
              <a:rPr lang="en-AU" sz="2400" dirty="0" smtClean="0"/>
              <a:t>operator technique.</a:t>
            </a:r>
          </a:p>
          <a:p>
            <a:pPr marL="342900" indent="-342900" algn="just">
              <a:buFont typeface="Wingdings" pitchFamily="2" charset="2"/>
              <a:buChar char="q"/>
            </a:pPr>
            <a:r>
              <a:rPr lang="en-AU" sz="2400" dirty="0" smtClean="0"/>
              <a:t>Economical, single sitting procedure</a:t>
            </a:r>
          </a:p>
          <a:p>
            <a:pPr marL="114300" indent="0" algn="just">
              <a:buNone/>
            </a:pPr>
            <a:r>
              <a:rPr lang="en-AU" sz="2400" dirty="0" smtClean="0"/>
              <a:t>  </a:t>
            </a:r>
          </a:p>
          <a:p>
            <a:pPr indent="-342900" algn="just">
              <a:buFont typeface="Wingdings" pitchFamily="2" charset="2"/>
              <a:buChar char="q"/>
            </a:pPr>
            <a:r>
              <a:rPr lang="en-AU" sz="2400" dirty="0" smtClean="0"/>
              <a:t>Composite                                                                                                                               </a:t>
            </a:r>
          </a:p>
          <a:p>
            <a:pPr marL="342900" indent="-342900">
              <a:buFont typeface="Wingdings" pitchFamily="2" charset="2"/>
              <a:buChar char="q"/>
            </a:pPr>
            <a:endParaRPr lang="en-AU" sz="2400" dirty="0"/>
          </a:p>
          <a:p>
            <a:endParaRPr lang="en-AU" sz="2400" dirty="0"/>
          </a:p>
          <a:p>
            <a:pPr marL="0" indent="0">
              <a:buNone/>
            </a:pPr>
            <a:endParaRPr lang="en-IN" dirty="0" smtClean="0"/>
          </a:p>
          <a:p>
            <a:pPr marL="0" indent="0">
              <a:buNone/>
            </a:pPr>
            <a:endParaRPr lang="en-IN" dirty="0"/>
          </a:p>
        </p:txBody>
      </p:sp>
      <p:sp>
        <p:nvSpPr>
          <p:cNvPr id="4" name="Content Placeholder 3"/>
          <p:cNvSpPr>
            <a:spLocks noGrp="1"/>
          </p:cNvSpPr>
          <p:nvPr>
            <p:ph sz="half" idx="2"/>
          </p:nvPr>
        </p:nvSpPr>
        <p:spPr>
          <a:xfrm>
            <a:off x="4608004" y="116632"/>
            <a:ext cx="4068452" cy="6048672"/>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marL="0" indent="0">
              <a:buNone/>
            </a:pPr>
            <a:r>
              <a:rPr lang="en-IN" sz="3000" dirty="0" smtClean="0"/>
              <a:t>        </a:t>
            </a:r>
            <a:r>
              <a:rPr lang="en-IN" sz="3000" b="1" u="sng" dirty="0" smtClean="0">
                <a:solidFill>
                  <a:srgbClr val="7030A0"/>
                </a:solidFill>
              </a:rPr>
              <a:t>Indirect technique</a:t>
            </a:r>
          </a:p>
          <a:p>
            <a:pPr algn="l">
              <a:buFont typeface="Wingdings" pitchFamily="2" charset="2"/>
              <a:buChar char="q"/>
            </a:pPr>
            <a:r>
              <a:rPr lang="en-AU" sz="2600" dirty="0"/>
              <a:t>If multiple teeth are to be veneered, indirect veneers usually can be placed much more expeditiously</a:t>
            </a:r>
            <a:r>
              <a:rPr lang="en-AU" sz="2600" dirty="0" smtClean="0"/>
              <a:t>.</a:t>
            </a:r>
          </a:p>
          <a:p>
            <a:pPr marL="114300" indent="0" algn="l">
              <a:buNone/>
            </a:pPr>
            <a:endParaRPr lang="en-AU" sz="2600" dirty="0"/>
          </a:p>
          <a:p>
            <a:pPr marL="114300" indent="0" algn="l">
              <a:buNone/>
            </a:pPr>
            <a:endParaRPr lang="en-AU" sz="2600" dirty="0" smtClean="0"/>
          </a:p>
          <a:p>
            <a:pPr algn="l">
              <a:buFont typeface="Wingdings" pitchFamily="2" charset="2"/>
              <a:buChar char="q"/>
            </a:pPr>
            <a:r>
              <a:rPr lang="en-AU" sz="2600" dirty="0" smtClean="0"/>
              <a:t>Expensive, requires two appointment</a:t>
            </a:r>
          </a:p>
          <a:p>
            <a:pPr marL="0" indent="0" algn="l">
              <a:buNone/>
            </a:pPr>
            <a:endParaRPr lang="en-AU" sz="2600" dirty="0"/>
          </a:p>
          <a:p>
            <a:pPr algn="l">
              <a:buFont typeface="Wingdings" pitchFamily="2" charset="2"/>
              <a:buChar char="q"/>
            </a:pPr>
            <a:r>
              <a:rPr lang="en-IN" sz="2600" dirty="0" smtClean="0"/>
              <a:t>More aesthetic, </a:t>
            </a:r>
            <a:r>
              <a:rPr lang="en-AU" sz="2600" dirty="0" smtClean="0"/>
              <a:t>less </a:t>
            </a:r>
            <a:r>
              <a:rPr lang="en-AU" sz="2600" dirty="0"/>
              <a:t>sensitive to operator </a:t>
            </a:r>
            <a:r>
              <a:rPr lang="en-AU" sz="2600" dirty="0" smtClean="0"/>
              <a:t>technique, lasts much longer than direct veneers</a:t>
            </a:r>
          </a:p>
          <a:p>
            <a:pPr marL="0" indent="0" algn="l">
              <a:buNone/>
            </a:pPr>
            <a:endParaRPr lang="en-AU" sz="2600" dirty="0" smtClean="0"/>
          </a:p>
          <a:p>
            <a:pPr algn="l">
              <a:buFont typeface="Wingdings" pitchFamily="2" charset="2"/>
              <a:buChar char="q"/>
            </a:pPr>
            <a:r>
              <a:rPr lang="en-AU" sz="2600" dirty="0" smtClean="0"/>
              <a:t>Processed composite, </a:t>
            </a:r>
            <a:r>
              <a:rPr lang="en-AU" sz="2600" dirty="0" err="1" smtClean="0"/>
              <a:t>feldspathic</a:t>
            </a:r>
            <a:r>
              <a:rPr lang="en-AU" sz="2600" dirty="0" smtClean="0"/>
              <a:t> porcelain, pressed ceramic</a:t>
            </a:r>
            <a:endParaRPr lang="en-IN" sz="2600"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6</a:t>
            </a:fld>
            <a:endParaRPr lang="en-US"/>
          </a:p>
        </p:txBody>
      </p:sp>
    </p:spTree>
    <p:extLst>
      <p:ext uri="{BB962C8B-B14F-4D97-AF65-F5344CB8AC3E}">
        <p14:creationId xmlns="" xmlns:p14="http://schemas.microsoft.com/office/powerpoint/2010/main" val="3827243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b="1" dirty="0" smtClean="0"/>
              <a:t>3 BASIC PREPARATION DESIGNS</a:t>
            </a:r>
            <a:endParaRPr lang="en-US" b="1" dirty="0"/>
          </a:p>
        </p:txBody>
      </p:sp>
      <p:graphicFrame>
        <p:nvGraphicFramePr>
          <p:cNvPr id="5" name="Content Placeholder 4"/>
          <p:cNvGraphicFramePr>
            <a:graphicFrameLocks noGrp="1"/>
          </p:cNvGraphicFramePr>
          <p:nvPr>
            <p:ph idx="1"/>
          </p:nvPr>
        </p:nvGraphicFramePr>
        <p:xfrm>
          <a:off x="0" y="1219200"/>
          <a:ext cx="9144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DSCN5048"/>
          <p:cNvPicPr>
            <a:picLocks noChangeAspect="1" noChangeArrowheads="1"/>
          </p:cNvPicPr>
          <p:nvPr/>
        </p:nvPicPr>
        <p:blipFill>
          <a:blip r:embed="rId6" cstate="print"/>
          <a:srcRect l="72670" t="8878" r="10588" b="54595"/>
          <a:stretch>
            <a:fillRect/>
          </a:stretch>
        </p:blipFill>
        <p:spPr>
          <a:xfrm>
            <a:off x="7086600" y="1295400"/>
            <a:ext cx="1752600" cy="1752600"/>
          </a:xfrm>
          <a:prstGeom prst="rect">
            <a:avLst/>
          </a:prstGeom>
          <a:noFill/>
          <a:ln/>
        </p:spPr>
      </p:pic>
      <p:pic>
        <p:nvPicPr>
          <p:cNvPr id="6" name="Picture 4" descr="DSCN5048"/>
          <p:cNvPicPr>
            <a:picLocks noChangeAspect="1" noChangeArrowheads="1"/>
          </p:cNvPicPr>
          <p:nvPr/>
        </p:nvPicPr>
        <p:blipFill>
          <a:blip r:embed="rId6" cstate="print"/>
          <a:srcRect l="51743" t="48014" r="27330" b="7632"/>
          <a:stretch>
            <a:fillRect/>
          </a:stretch>
        </p:blipFill>
        <p:spPr>
          <a:xfrm>
            <a:off x="3733800" y="4876800"/>
            <a:ext cx="1600200" cy="1524000"/>
          </a:xfrm>
          <a:prstGeom prst="rect">
            <a:avLst/>
          </a:prstGeom>
          <a:noFill/>
          <a:ln/>
        </p:spPr>
      </p:pic>
      <p:pic>
        <p:nvPicPr>
          <p:cNvPr id="7" name="Picture 4" descr="DSCN5048"/>
          <p:cNvPicPr>
            <a:picLocks noChangeAspect="1" noChangeArrowheads="1"/>
          </p:cNvPicPr>
          <p:nvPr/>
        </p:nvPicPr>
        <p:blipFill>
          <a:blip r:embed="rId6" cstate="print"/>
          <a:srcRect l="32909" t="8878" r="46164" b="54595"/>
          <a:stretch>
            <a:fillRect/>
          </a:stretch>
        </p:blipFill>
        <p:spPr>
          <a:xfrm>
            <a:off x="533400" y="1371600"/>
            <a:ext cx="1600200" cy="1828800"/>
          </a:xfrm>
          <a:prstGeom prst="rect">
            <a:avLst/>
          </a:prstGeom>
          <a:noFill/>
          <a:ln/>
        </p:spPr>
      </p:pic>
      <p:pic>
        <p:nvPicPr>
          <p:cNvPr id="8" name="Picture 4" descr="DSCN5048"/>
          <p:cNvPicPr>
            <a:picLocks noChangeAspect="1" noChangeArrowheads="1"/>
          </p:cNvPicPr>
          <p:nvPr/>
        </p:nvPicPr>
        <p:blipFill>
          <a:blip r:embed="rId6" cstate="print"/>
          <a:srcRect l="53836" t="8878" r="25237" b="54595"/>
          <a:stretch>
            <a:fillRect/>
          </a:stretch>
        </p:blipFill>
        <p:spPr>
          <a:xfrm>
            <a:off x="3657600" y="1371600"/>
            <a:ext cx="1752600" cy="1752600"/>
          </a:xfrm>
          <a:prstGeom prst="rect">
            <a:avLst/>
          </a:prstGeom>
          <a:noFill/>
          <a:ln/>
        </p:spPr>
      </p:pic>
      <p:pic>
        <p:nvPicPr>
          <p:cNvPr id="9" name="Picture 4" descr="DSCN5048"/>
          <p:cNvPicPr>
            <a:picLocks noChangeAspect="1" noChangeArrowheads="1"/>
          </p:cNvPicPr>
          <p:nvPr/>
        </p:nvPicPr>
        <p:blipFill>
          <a:blip r:embed="rId6" cstate="print"/>
          <a:srcRect l="32909" t="48014" r="46164" b="7632"/>
          <a:stretch>
            <a:fillRect/>
          </a:stretch>
        </p:blipFill>
        <p:spPr>
          <a:xfrm>
            <a:off x="381000" y="4876800"/>
            <a:ext cx="1752600" cy="1447800"/>
          </a:xfrm>
          <a:prstGeom prst="rect">
            <a:avLst/>
          </a:prstGeom>
          <a:noFill/>
          <a:ln/>
        </p:spPr>
      </p:pic>
      <p:pic>
        <p:nvPicPr>
          <p:cNvPr id="10" name="Picture 4" descr="DSCN5048"/>
          <p:cNvPicPr>
            <a:picLocks noChangeAspect="1" noChangeArrowheads="1"/>
          </p:cNvPicPr>
          <p:nvPr/>
        </p:nvPicPr>
        <p:blipFill>
          <a:blip r:embed="rId6" cstate="print"/>
          <a:srcRect l="72671" t="48014" r="10588" b="7632"/>
          <a:stretch>
            <a:fillRect/>
          </a:stretch>
        </p:blipFill>
        <p:spPr>
          <a:xfrm>
            <a:off x="7162800" y="4876800"/>
            <a:ext cx="1524000" cy="1524000"/>
          </a:xfrm>
          <a:prstGeom prst="rect">
            <a:avLst/>
          </a:prstGeo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a:t>
            </a:r>
            <a:r>
              <a:rPr lang="en-AU" b="1" u="sng" dirty="0" smtClean="0"/>
              <a:t>Window Preparation Design</a:t>
            </a:r>
            <a:endParaRPr lang="en-US" dirty="0"/>
          </a:p>
        </p:txBody>
      </p:sp>
      <p:sp>
        <p:nvSpPr>
          <p:cNvPr id="3" name="Content Placeholder 2"/>
          <p:cNvSpPr>
            <a:spLocks noGrp="1"/>
          </p:cNvSpPr>
          <p:nvPr>
            <p:ph idx="1"/>
          </p:nvPr>
        </p:nvSpPr>
        <p:spPr>
          <a:xfrm>
            <a:off x="457200" y="1600201"/>
            <a:ext cx="2667000" cy="685799"/>
          </a:xfrm>
        </p:spPr>
        <p:txBody>
          <a:bodyPr/>
          <a:lstStyle/>
          <a:p>
            <a:pPr>
              <a:buNone/>
            </a:pPr>
            <a:r>
              <a:rPr lang="en-AU" b="1" dirty="0" smtClean="0">
                <a:solidFill>
                  <a:srgbClr val="7030A0"/>
                </a:solidFill>
              </a:rPr>
              <a:t>Indications</a:t>
            </a:r>
          </a:p>
          <a:p>
            <a:endParaRPr lang="en-US" dirty="0"/>
          </a:p>
        </p:txBody>
      </p:sp>
      <p:sp>
        <p:nvSpPr>
          <p:cNvPr id="4" name="Rectangle 3"/>
          <p:cNvSpPr/>
          <p:nvPr/>
        </p:nvSpPr>
        <p:spPr>
          <a:xfrm>
            <a:off x="6172200" y="1676400"/>
            <a:ext cx="2438400" cy="584775"/>
          </a:xfrm>
          <a:prstGeom prst="rect">
            <a:avLst/>
          </a:prstGeom>
        </p:spPr>
        <p:txBody>
          <a:bodyPr wrap="square">
            <a:spAutoFit/>
          </a:bodyPr>
          <a:lstStyle/>
          <a:p>
            <a:pPr algn="just"/>
            <a:r>
              <a:rPr lang="en-AU" sz="3200" b="1" dirty="0" smtClean="0">
                <a:solidFill>
                  <a:srgbClr val="7030A0"/>
                </a:solidFill>
              </a:rPr>
              <a:t>Advantages</a:t>
            </a:r>
          </a:p>
        </p:txBody>
      </p:sp>
      <p:sp>
        <p:nvSpPr>
          <p:cNvPr id="5" name="Rectangle 4"/>
          <p:cNvSpPr/>
          <p:nvPr/>
        </p:nvSpPr>
        <p:spPr>
          <a:xfrm>
            <a:off x="228600" y="2551837"/>
            <a:ext cx="3962400" cy="221599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a:endParaRPr lang="en-AU" dirty="0" smtClean="0"/>
          </a:p>
          <a:p>
            <a:pPr marL="342900" indent="-342900"/>
            <a:r>
              <a:rPr lang="en-AU" sz="2400" dirty="0" smtClean="0"/>
              <a:t>Recommended for indirectly fabricated porcelain veneers in patients who exhibit a canine-guided pattern of lateral guidance.</a:t>
            </a:r>
          </a:p>
        </p:txBody>
      </p:sp>
      <p:sp>
        <p:nvSpPr>
          <p:cNvPr id="6" name="Rectangle 5"/>
          <p:cNvSpPr/>
          <p:nvPr/>
        </p:nvSpPr>
        <p:spPr>
          <a:xfrm>
            <a:off x="4572000" y="2514600"/>
            <a:ext cx="4343400"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r>
              <a:rPr lang="en-AU" sz="2400" dirty="0" smtClean="0"/>
              <a:t>Preserves the functional lingual and </a:t>
            </a:r>
            <a:r>
              <a:rPr lang="en-AU" sz="2400" dirty="0" err="1" smtClean="0"/>
              <a:t>incisal</a:t>
            </a:r>
            <a:r>
              <a:rPr lang="en-AU" sz="2400" dirty="0" smtClean="0"/>
              <a:t> surfaces of maxillary anterior teeth, protecting the veneers from significant </a:t>
            </a:r>
            <a:r>
              <a:rPr lang="en-AU" sz="2400" dirty="0" err="1" smtClean="0"/>
              <a:t>occlusal</a:t>
            </a:r>
            <a:r>
              <a:rPr lang="en-AU" sz="2400" dirty="0" smtClean="0"/>
              <a:t> stress. </a:t>
            </a:r>
          </a:p>
          <a:p>
            <a:pPr marL="342900" indent="-342900" algn="just"/>
            <a:endParaRPr lang="en-AU" sz="2400" dirty="0" smtClean="0"/>
          </a:p>
          <a:p>
            <a:pPr marL="342900" indent="-342900"/>
            <a:r>
              <a:rPr lang="en-AU" sz="2400" dirty="0" smtClean="0"/>
              <a:t> Reduces the potential for accelerated wear of the  opposing tooth</a:t>
            </a:r>
            <a:endParaRPr lang="en-US" sz="2400" dirty="0"/>
          </a:p>
        </p:txBody>
      </p:sp>
      <p:pic>
        <p:nvPicPr>
          <p:cNvPr id="7"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667000" y="4800600"/>
            <a:ext cx="1600200" cy="205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1776</TotalTime>
  <Words>1823</Words>
  <Application>Microsoft Office PowerPoint</Application>
  <PresentationFormat>On-screen Show (4:3)</PresentationFormat>
  <Paragraphs>248</Paragraphs>
  <Slides>55</Slides>
  <Notes>2</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Slide 1</vt:lpstr>
      <vt:lpstr>Slide 2</vt:lpstr>
      <vt:lpstr>                                                                     Sturdvent </vt:lpstr>
      <vt:lpstr>Slide 4</vt:lpstr>
      <vt:lpstr>Slide 5</vt:lpstr>
      <vt:lpstr>Slide 6</vt:lpstr>
      <vt:lpstr>3 BASIC PREPARATION DESIGNS</vt:lpstr>
      <vt:lpstr>Slide 8</vt:lpstr>
      <vt:lpstr> Window Preparation Design</vt:lpstr>
      <vt:lpstr>Slide 10</vt:lpstr>
      <vt:lpstr>Slide 11</vt:lpstr>
      <vt:lpstr>ENDONTICALLY TREATED FRACTURED ANTERIOR TEETH</vt:lpstr>
      <vt:lpstr>MISSING CENTRAL INCISOR</vt:lpstr>
      <vt:lpstr>Slide 14</vt:lpstr>
      <vt:lpstr>Contraindication</vt:lpstr>
      <vt:lpstr>Slide 16</vt:lpstr>
      <vt:lpstr>Slide 17</vt:lpstr>
      <vt:lpstr>Slide 18</vt:lpstr>
      <vt:lpstr>PARTIAL VENEER</vt:lpstr>
      <vt:lpstr>Full veneer</vt:lpstr>
      <vt:lpstr>Types of preparation </vt:lpstr>
      <vt:lpstr>Slide 22</vt:lpstr>
      <vt:lpstr>Type I  (window preparation)</vt:lpstr>
      <vt:lpstr>Slide 24</vt:lpstr>
      <vt:lpstr>A 016 round bur is placed at the tip of the gingival papilla and cuts the cervical margin in a counterclockwise direction. The bur shaft is held in contact with the facial aspect of the tooth</vt:lpstr>
      <vt:lpstr>Using the 016 round bur, the gingival and interproximal margins are placed at the correct depth. </vt:lpstr>
      <vt:lpstr>Using the cutter depth wheels bur, make a series of different depths at various locations of the facial profile of the tooth</vt:lpstr>
      <vt:lpstr>a 018 tapered diamond bur , the unprepared enamel islands are removed to the level of the horizontal depth cuts. The reduction follows the facial contour of the tooth. </vt:lpstr>
      <vt:lpstr>It utilizes minimal tooth preparation mainly confined within enamel. Keeping clear of the gingival margins</vt:lpstr>
      <vt:lpstr>Type II (Butt joint preparation)</vt:lpstr>
      <vt:lpstr>Slide 31</vt:lpstr>
      <vt:lpstr>Slide 32</vt:lpstr>
      <vt:lpstr>Slide 33</vt:lpstr>
      <vt:lpstr>Slide 34</vt:lpstr>
      <vt:lpstr>Slide 35</vt:lpstr>
      <vt:lpstr>Slide 36</vt:lpstr>
      <vt:lpstr>Type III  (wrap around)</vt:lpstr>
      <vt:lpstr>Slide 38</vt:lpstr>
      <vt:lpstr>Slide 39</vt:lpstr>
      <vt:lpstr>Slide 40</vt:lpstr>
      <vt:lpstr>Slide 41</vt:lpstr>
      <vt:lpstr>Slide 42</vt:lpstr>
      <vt:lpstr>Slide 43</vt:lpstr>
      <vt:lpstr>PROCEDURE STEPS</vt:lpstr>
      <vt:lpstr>Slide 45</vt:lpstr>
      <vt:lpstr>Slide 46</vt:lpstr>
      <vt:lpstr>Slide 47</vt:lpstr>
      <vt:lpstr>FAILURES</vt:lpstr>
      <vt:lpstr>Slide 49</vt:lpstr>
      <vt:lpstr>Slide 50</vt:lpstr>
      <vt:lpstr>Slide 51</vt:lpstr>
      <vt:lpstr>Slide 52</vt:lpstr>
      <vt:lpstr>Slide 53</vt:lpstr>
      <vt:lpstr>Over the years there have been various advancements in laminates and veneers in dentistry </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cons</dc:creator>
  <cp:lastModifiedBy>Anitha Medam</cp:lastModifiedBy>
  <cp:revision>71</cp:revision>
  <dcterms:created xsi:type="dcterms:W3CDTF">2020-12-08T10:17:27Z</dcterms:created>
  <dcterms:modified xsi:type="dcterms:W3CDTF">2022-04-08T05:19:04Z</dcterms:modified>
</cp:coreProperties>
</file>