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56" r:id="rId3"/>
    <p:sldId id="257" r:id="rId4"/>
    <p:sldId id="278" r:id="rId5"/>
    <p:sldId id="279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82" r:id="rId20"/>
    <p:sldId id="273" r:id="rId21"/>
    <p:sldId id="283" r:id="rId22"/>
    <p:sldId id="284" r:id="rId23"/>
    <p:sldId id="285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685B-04EB-4C13-91F7-6BF6CE77C79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CD8A1-5A5D-4B38-A64E-6595BFCED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CD8A1-5A5D-4B38-A64E-6595BFCED7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inspirationfalls.com/wp-content/uploads/2008/11/planning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2. COLLECTION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Number of individuals in the population</a:t>
            </a:r>
          </a:p>
          <a:p>
            <a:pPr lvl="0"/>
            <a:r>
              <a:rPr lang="en-US" b="1" dirty="0" smtClean="0"/>
              <a:t>Geographic distribution of population</a:t>
            </a:r>
          </a:p>
          <a:p>
            <a:pPr lvl="0"/>
            <a:r>
              <a:rPr lang="en-US" b="1" dirty="0" smtClean="0"/>
              <a:t>Rate of growth</a:t>
            </a:r>
          </a:p>
          <a:p>
            <a:pPr lvl="0"/>
            <a:r>
              <a:rPr lang="en-US" b="1" dirty="0" smtClean="0"/>
              <a:t>Population density and degree of urbanization</a:t>
            </a:r>
          </a:p>
          <a:p>
            <a:pPr lvl="0"/>
            <a:r>
              <a:rPr lang="en-US" b="1" dirty="0" smtClean="0"/>
              <a:t>Ethnic background </a:t>
            </a:r>
          </a:p>
          <a:p>
            <a:pPr lvl="0"/>
            <a:r>
              <a:rPr lang="en-US" b="1" dirty="0" smtClean="0"/>
              <a:t>Diet and nutritional levels </a:t>
            </a:r>
          </a:p>
          <a:p>
            <a:pPr lvl="0"/>
            <a:r>
              <a:rPr lang="en-US" b="1" dirty="0" smtClean="0"/>
              <a:t>Standard of living ,including types of housing</a:t>
            </a:r>
          </a:p>
          <a:p>
            <a:pPr lvl="0"/>
            <a:r>
              <a:rPr lang="en-US" b="1" dirty="0" smtClean="0"/>
              <a:t>Amount of public services and utilities.</a:t>
            </a:r>
          </a:p>
          <a:p>
            <a:pPr lvl="0"/>
            <a:r>
              <a:rPr lang="en-US" b="1" dirty="0" smtClean="0"/>
              <a:t>Public and private school system.</a:t>
            </a:r>
          </a:p>
          <a:p>
            <a:pPr lvl="0"/>
            <a:r>
              <a:rPr lang="en-US" b="1" dirty="0" smtClean="0"/>
              <a:t>General health profile.</a:t>
            </a:r>
          </a:p>
          <a:p>
            <a:pPr lvl="0"/>
            <a:r>
              <a:rPr lang="en-US" b="1" dirty="0" smtClean="0"/>
              <a:t>Patterns and distribution of dental disease.</a:t>
            </a:r>
          </a:p>
          <a:p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2. COLLECTION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en-US" b="1" dirty="0" smtClean="0"/>
              <a:t> HISTORY AND CURRENT STATUS OF DENTAL PROGRAMS IN THE COMMUNITY BY ASKING:-</a:t>
            </a:r>
          </a:p>
          <a:p>
            <a:pPr lvl="0"/>
            <a:r>
              <a:rPr lang="en-US" b="1" i="1" dirty="0" smtClean="0"/>
              <a:t>What types of programs currently exist?</a:t>
            </a:r>
          </a:p>
          <a:p>
            <a:pPr lvl="0"/>
            <a:r>
              <a:rPr lang="en-US" b="1" i="1" dirty="0" smtClean="0"/>
              <a:t>Are there programs oriented toward prevention, treatment, education ,research or combination?</a:t>
            </a:r>
          </a:p>
          <a:p>
            <a:pPr lvl="0"/>
            <a:r>
              <a:rPr lang="en-US" b="1" i="1" dirty="0" smtClean="0"/>
              <a:t>How successful have those responsible been?</a:t>
            </a:r>
          </a:p>
          <a:p>
            <a:pPr lvl="0"/>
            <a:r>
              <a:rPr lang="en-US" b="1" i="1" dirty="0" smtClean="0"/>
              <a:t>We should enquire about policies and decisions made within community by enquiring about</a:t>
            </a:r>
          </a:p>
          <a:p>
            <a:pPr lvl="0"/>
            <a:r>
              <a:rPr lang="en-US" b="1" i="1" dirty="0" smtClean="0"/>
              <a:t>financial leaders .? Political leaders?</a:t>
            </a:r>
          </a:p>
          <a:p>
            <a:pPr lvl="0"/>
            <a:r>
              <a:rPr lang="en-US" b="1" i="1" dirty="0" smtClean="0"/>
              <a:t>Who sets the policies for the community?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3. ANALYZE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b="1" dirty="0"/>
          </a:p>
        </p:txBody>
      </p:sp>
      <p:pic>
        <p:nvPicPr>
          <p:cNvPr id="11266" name="Picture 2" descr="http://www.prosensus.ca/images/Integrated%20Data%20Management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76846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8920" name="Picture 8" descr="http://www.deviantart.com/download/151437854/exams_time_by_khaledAlHi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9400" cy="5927037"/>
          </a:xfrm>
          <a:prstGeom prst="rect">
            <a:avLst/>
          </a:prstGeom>
          <a:noFill/>
        </p:spPr>
      </p:pic>
      <p:pic>
        <p:nvPicPr>
          <p:cNvPr id="38922" name="Picture 10" descr="http://www.educationsun.com/wp-content/uploads/2012/04/class_top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188" y="0"/>
            <a:ext cx="4365812" cy="3710940"/>
          </a:xfrm>
          <a:prstGeom prst="rect">
            <a:avLst/>
          </a:prstGeom>
          <a:noFill/>
        </p:spPr>
      </p:pic>
      <p:pic>
        <p:nvPicPr>
          <p:cNvPr id="38918" name="Picture 6" descr="http://img.xzoom.in/102processed/Anushka%20Shetty%20HD%20wallpapers%20xz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95600"/>
            <a:ext cx="4876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9084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4. DETERMINING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smtClean="0"/>
              <a:t>Preschool&amp; school age children.</a:t>
            </a:r>
          </a:p>
          <a:p>
            <a:pPr lvl="0"/>
            <a:r>
              <a:rPr lang="en-US" dirty="0" smtClean="0"/>
              <a:t>Mentally or physically disabled persons.</a:t>
            </a:r>
          </a:p>
          <a:p>
            <a:pPr lvl="0"/>
            <a:r>
              <a:rPr lang="en-US" dirty="0" smtClean="0"/>
              <a:t>Chronically ill or medically compromised persons.</a:t>
            </a:r>
          </a:p>
          <a:p>
            <a:pPr lvl="0"/>
            <a:r>
              <a:rPr lang="en-US" dirty="0" smtClean="0"/>
              <a:t>Elderly persons.</a:t>
            </a:r>
          </a:p>
          <a:p>
            <a:pPr lvl="0"/>
            <a:r>
              <a:rPr lang="en-US" dirty="0" smtClean="0"/>
              <a:t>Expectant mothers.</a:t>
            </a:r>
          </a:p>
          <a:p>
            <a:pPr lvl="0"/>
            <a:r>
              <a:rPr lang="en-US" dirty="0" smtClean="0"/>
              <a:t>Low income minority groups. (Urban &amp; rural)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5.DEVELOPMENT OF GOAL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 smtClean="0"/>
              <a:t>The stated objectives should satisfy 3 requirements</a:t>
            </a:r>
          </a:p>
          <a:p>
            <a:pPr lvl="0"/>
            <a:r>
              <a:rPr lang="en-US" dirty="0" smtClean="0"/>
              <a:t>They must meet the purpose of study.</a:t>
            </a:r>
          </a:p>
          <a:p>
            <a:pPr lvl="0"/>
            <a:r>
              <a:rPr lang="en-US" dirty="0" smtClean="0"/>
              <a:t>They should be phrased clearly- unambiguously and very specifically.</a:t>
            </a:r>
          </a:p>
          <a:p>
            <a:pPr lvl="0"/>
            <a:r>
              <a:rPr lang="en-US" dirty="0" smtClean="0"/>
              <a:t>Should be realistic and formulated in operational terms.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6. RESOURCE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 smtClean="0"/>
              <a:t>Appropriateness: </a:t>
            </a:r>
            <a:r>
              <a:rPr lang="en-US" dirty="0" smtClean="0"/>
              <a:t>the most suitable resources to get the job done</a:t>
            </a:r>
          </a:p>
          <a:p>
            <a:pPr lvl="0"/>
            <a:r>
              <a:rPr lang="en-US" b="1" dirty="0" smtClean="0"/>
              <a:t>Adequacy </a:t>
            </a:r>
            <a:r>
              <a:rPr lang="en-US" dirty="0" smtClean="0"/>
              <a:t>: the extent or degree to which the resources would complete the job.</a:t>
            </a:r>
          </a:p>
          <a:p>
            <a:pPr lvl="0"/>
            <a:r>
              <a:rPr lang="en-US" b="1" dirty="0" smtClean="0"/>
              <a:t>Effectiveness</a:t>
            </a:r>
            <a:r>
              <a:rPr lang="en-US" dirty="0" smtClean="0"/>
              <a:t>: how capable the resources are at completing the job.</a:t>
            </a:r>
          </a:p>
          <a:p>
            <a:pPr lvl="0"/>
            <a:r>
              <a:rPr lang="en-US" b="1" dirty="0" smtClean="0"/>
              <a:t>Efficiency: </a:t>
            </a:r>
            <a:r>
              <a:rPr lang="en-US" dirty="0" smtClean="0"/>
              <a:t>the cost and amount of time expended to complete the job.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 7.  IDLENTITYING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http://image.shutterstock.com/display_pic_with_logo/675007/675007,1298382034,7/stock-photo-businessman-jumping-over-a-hurdle-obstacle-titled-difficulty-71719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4648200" cy="5029200"/>
          </a:xfrm>
          <a:prstGeom prst="rect">
            <a:avLst/>
          </a:prstGeom>
          <a:noFill/>
        </p:spPr>
      </p:pic>
      <p:pic>
        <p:nvPicPr>
          <p:cNvPr id="7172" name="Picture 4" descr="http://us.123rf.com/400wm/400/400/abluecup/abluecup1209/abluecup120901197/15447919-darts-target-a-people-is-carrying-a-dartboard-with-difficul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05000"/>
            <a:ext cx="35052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036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 8. IDENTIFYING STRATEGIES (ALTERNATIVE STRATEGIES)</a:t>
            </a:r>
            <a:endParaRPr lang="en-US" dirty="0"/>
          </a:p>
        </p:txBody>
      </p:sp>
      <p:pic>
        <p:nvPicPr>
          <p:cNvPr id="6146" name="Picture 2" descr="http://www.mamapower.org/storage/january%20power%20outage.gif?__SQUARESPACE_CACHEVERSION=1325450260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21040" cy="5232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PbLxDkfkual5M2QJvNSPGs_PAz7D1X9WmjoDguWaU7Sbq2l1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543800" cy="5029200"/>
          </a:xfrm>
          <a:prstGeom prst="rect">
            <a:avLst/>
          </a:prstGeom>
          <a:noFill/>
        </p:spPr>
      </p:pic>
      <p:pic>
        <p:nvPicPr>
          <p:cNvPr id="1028" name="Picture 4" descr="http://www.famousquotesabout.com/quoteImage/313/planning-quo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57150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PLANNING AND EVALUATION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495800"/>
            <a:ext cx="48006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DR. V. SIVA KALYAN REDDY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READER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DEPT.OF PUBLIC HEALTH DENTISTRY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t1.gstatic.com/images?q=tbn:ANd9GcTWwOVYSxIFj9Zss70PFipOFvtLurFWwJqnw4xqon2_3xVKnxD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619375" cy="1743076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T9S3nKqUOfPXaqQ6wVxD-Dmodb1A2PDGBezjpMb5XpaZBMlXp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000"/>
            <a:ext cx="2619375" cy="1743076"/>
          </a:xfrm>
          <a:prstGeom prst="rect">
            <a:avLst/>
          </a:prstGeom>
          <a:noFill/>
        </p:spPr>
      </p:pic>
      <p:pic>
        <p:nvPicPr>
          <p:cNvPr id="21510" name="Picture 6" descr="http://t2.gstatic.com/images?q=tbn:ANd9GcTjbnZMO_Sv6qHLtOpwcDHO4YqlWnlscMf9Yb_By7G7IPZHhd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2743200" cy="2590800"/>
          </a:xfrm>
          <a:prstGeom prst="rect">
            <a:avLst/>
          </a:prstGeom>
          <a:noFill/>
        </p:spPr>
      </p:pic>
      <p:pic>
        <p:nvPicPr>
          <p:cNvPr id="21512" name="Picture 8" descr="http://t0.gstatic.com/images?q=tbn:ANd9GcSt6d_KIJLsfVuC-tEtUg5wh6zjok6Ko-9GvqQTbZ4eVyZHLdw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ltraconsultants.com/wp-content/uploads/2012/07/Impl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7912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9.DEVELOPING AN IMPLEMENTATION STRATEGY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yuvavikashsamiti.com/image/Activity_Sheet_logo_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7696200" cy="241276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 FOR IMPLEMENTATION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40" name="Picture 4" descr="http://www.gembapantarei.com/individual%20responsibi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4048125" cy="2686051"/>
          </a:xfrm>
          <a:prstGeom prst="rect">
            <a:avLst/>
          </a:prstGeom>
          <a:noFill/>
        </p:spPr>
      </p:pic>
      <p:pic>
        <p:nvPicPr>
          <p:cNvPr id="39942" name="Picture 6" descr="http://walemicaiah.blog.com/files/2012/02/revision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838200"/>
            <a:ext cx="3124200" cy="5105400"/>
          </a:xfrm>
          <a:prstGeom prst="rect">
            <a:avLst/>
          </a:prstGeom>
          <a:noFill/>
        </p:spPr>
      </p:pic>
      <p:pic>
        <p:nvPicPr>
          <p:cNvPr id="39944" name="Picture 8" descr="http://rtone.files.wordpress.com/2010/10/to-do-li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971800"/>
            <a:ext cx="2514600" cy="3581400"/>
          </a:xfrm>
          <a:prstGeom prst="rect">
            <a:avLst/>
          </a:prstGeom>
          <a:noFill/>
        </p:spPr>
      </p:pic>
      <p:pic>
        <p:nvPicPr>
          <p:cNvPr id="39946" name="Picture 10" descr="Miss Yo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143000"/>
            <a:ext cx="4572000" cy="5486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 FOR IMPLEMENTATION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http://us.123rf.com/400wm/400/400/madburst/madburst0801/madburst080100009/2339451-red-race-track-from-an-old-olympic-sta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172200" cy="3733800"/>
          </a:xfrm>
          <a:prstGeom prst="rect">
            <a:avLst/>
          </a:prstGeom>
          <a:noFill/>
        </p:spPr>
      </p:pic>
      <p:pic>
        <p:nvPicPr>
          <p:cNvPr id="40964" name="Picture 4" descr="http://farm9.staticflickr.com/8068/8266590624_dc5ec9257b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6096000" cy="4067176"/>
          </a:xfrm>
          <a:prstGeom prst="rect">
            <a:avLst/>
          </a:prstGeom>
          <a:noFill/>
        </p:spPr>
      </p:pic>
      <p:pic>
        <p:nvPicPr>
          <p:cNvPr id="9" name="Picture 6" descr="http://us.123rf.com/400wm/400/400/anadmist/anadmist1106/anadmist110600011/9860916-en-la-imagen-3d-render-thee-businessmans-consulta-de-tab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79905"/>
            <a:ext cx="5078095" cy="50780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 FOR IMPLEMENTATION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www.healthfutures.com.au/images/cms/images/WebsiteGroup1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4419600" cy="3124200"/>
          </a:xfrm>
          <a:prstGeom prst="rect">
            <a:avLst/>
          </a:prstGeom>
          <a:noFill/>
        </p:spPr>
      </p:pic>
      <p:pic>
        <p:nvPicPr>
          <p:cNvPr id="41988" name="Picture 4" descr="http://4.bp.blogspot.com/-azOwHXiEu6Y/TnBcp2SIJwI/AAAAAAAACJA/FyPnFkw3K0g/s1600/India+2+Rupee+ND+obverse+P-79-+different+water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962400"/>
            <a:ext cx="4572000" cy="2666715"/>
          </a:xfrm>
          <a:prstGeom prst="rect">
            <a:avLst/>
          </a:prstGeom>
          <a:noFill/>
        </p:spPr>
      </p:pic>
      <p:pic>
        <p:nvPicPr>
          <p:cNvPr id="41992" name="Picture 8" descr="http://www.quotesbuddy.com/uploads/2010/07/Money-Quotes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4572000" cy="3429000"/>
          </a:xfrm>
          <a:prstGeom prst="rect">
            <a:avLst/>
          </a:prstGeom>
          <a:noFill/>
        </p:spPr>
      </p:pic>
      <p:pic>
        <p:nvPicPr>
          <p:cNvPr id="41996" name="Picture 12" descr="http://www.mvclinic.es/wp-content/uploads/escal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143000"/>
            <a:ext cx="47244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10. MONITORING , EVALUATING&amp; REVISING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lighthouseinsights.in/wp-content/uploads/2013/01/social-media-monito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05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82" name="Picture 2" descr="https://www.wps-plan.com/wp-content/uploads/2009/07/why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9600"/>
            <a:ext cx="57912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://t3.gstatic.com/images?q=tbn:ANd9GcRN9XM2u0zZi5d8eSwv7NgCATvlHpXtiyCOWmcY6R6Qt7OiayI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743200"/>
            <a:ext cx="4038600" cy="3810000"/>
          </a:xfrm>
          <a:prstGeom prst="rect">
            <a:avLst/>
          </a:prstGeom>
          <a:noFill/>
        </p:spPr>
      </p:pic>
      <p:pic>
        <p:nvPicPr>
          <p:cNvPr id="8" name="Picture 7" descr="http://www.thepinningmama.com/wp-content/uploads/2013/02/meal-planning-icon_web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1" y="2819400"/>
            <a:ext cx="3962400" cy="32238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avocadopesto.files.wordpress.com/2011/10/sun-dried-tomato-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498621" cy="2732059"/>
          </a:xfrm>
          <a:prstGeom prst="rect">
            <a:avLst/>
          </a:prstGeom>
          <a:noFill/>
        </p:spPr>
      </p:pic>
      <p:pic>
        <p:nvPicPr>
          <p:cNvPr id="36872" name="Picture 8" descr="http://t2.gstatic.com/images?q=tbn:ANd9GcRn4GC0irtAVLSAHklgk2KoLvBHkUADcrqFPbA3Buy2rxPaQ9mR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19400"/>
            <a:ext cx="3914775" cy="3505200"/>
          </a:xfrm>
          <a:prstGeom prst="rect">
            <a:avLst/>
          </a:prstGeom>
          <a:noFill/>
        </p:spPr>
      </p:pic>
      <p:pic>
        <p:nvPicPr>
          <p:cNvPr id="36876" name="Picture 12" descr="http://t3.gstatic.com/images?q=tbn:ANd9GcSVXRSwPjKm4vUc404Bg4elbfMrxSZjkHewQA5fJl9lpnkbY3v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3505200" cy="3352800"/>
          </a:xfrm>
          <a:prstGeom prst="rect">
            <a:avLst/>
          </a:prstGeom>
          <a:noFill/>
        </p:spPr>
      </p:pic>
      <p:pic>
        <p:nvPicPr>
          <p:cNvPr id="36880" name="Picture 16" descr="http://t2.gstatic.com/images?q=tbn:ANd9GcSnsWZd7wsgrrJBg8B6qZRaV5mVU8bWFPoAcLOTTLP7kzV4ueQ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33400"/>
            <a:ext cx="3124200" cy="2590800"/>
          </a:xfrm>
          <a:prstGeom prst="rect">
            <a:avLst/>
          </a:prstGeom>
          <a:noFill/>
        </p:spPr>
      </p:pic>
      <p:pic>
        <p:nvPicPr>
          <p:cNvPr id="36878" name="Picture 14" descr="http://t0.gstatic.com/images?q=tbn:ANd9GcQQ-Ara63JYz8Q-InPpnvTfMNnesnlMY-a0M_GaRFPzTAR9vVF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066800"/>
            <a:ext cx="32004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524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algn="ctr"/>
            <a:r>
              <a:rPr lang="en-US" b="1" dirty="0" smtClean="0"/>
              <a:t>“A PLAN IS A DECISION ABOUT A COURSE OF ACTION.” </a:t>
            </a:r>
            <a:r>
              <a:rPr lang="en-US" dirty="0" smtClean="0"/>
              <a:t>-  E.C.BANFIELD</a:t>
            </a:r>
          </a:p>
          <a:p>
            <a:endParaRPr lang="en-US" dirty="0"/>
          </a:p>
        </p:txBody>
      </p:sp>
      <p:pic>
        <p:nvPicPr>
          <p:cNvPr id="19458" name="Picture 2" descr="http://t0.gstatic.com/images?q=tbn:ANd9GcQjom7yrKLWcqyo_Bdg83BUza60jw-llLYo9TNuDA3VHVEBwVBV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37338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A  Plan Is </a:t>
            </a:r>
          </a:p>
          <a:p>
            <a:r>
              <a:rPr lang="en-US" b="1" dirty="0" smtClean="0">
                <a:latin typeface="Arial Narrow" pitchFamily="34" charset="0"/>
              </a:rPr>
              <a:t>A Systemic Approach To </a:t>
            </a:r>
          </a:p>
          <a:p>
            <a:r>
              <a:rPr lang="en-US" b="1" dirty="0" smtClean="0">
                <a:latin typeface="Arial Narrow" pitchFamily="34" charset="0"/>
              </a:rPr>
              <a:t>Defining The Problem, </a:t>
            </a:r>
          </a:p>
          <a:p>
            <a:r>
              <a:rPr lang="en-US" b="1" dirty="0" smtClean="0">
                <a:latin typeface="Arial Narrow" pitchFamily="34" charset="0"/>
              </a:rPr>
              <a:t>Setting Priorities, </a:t>
            </a:r>
          </a:p>
          <a:p>
            <a:r>
              <a:rPr lang="en-US" b="1" dirty="0" smtClean="0">
                <a:latin typeface="Arial Narrow" pitchFamily="34" charset="0"/>
              </a:rPr>
              <a:t>Developing Specific Goals, </a:t>
            </a:r>
            <a:r>
              <a:rPr lang="en-US" dirty="0" smtClean="0">
                <a:latin typeface="Arial Narrow" pitchFamily="34" charset="0"/>
              </a:rPr>
              <a:t>and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r>
              <a:rPr lang="en-US" b="1" dirty="0" smtClean="0">
                <a:latin typeface="Arial Narrow" pitchFamily="34" charset="0"/>
              </a:rPr>
              <a:t>A Method Of Implementation</a:t>
            </a:r>
            <a:r>
              <a:rPr lang="en-US" dirty="0" smtClean="0">
                <a:latin typeface="Arial Narrow" pitchFamily="34" charset="0"/>
              </a:rPr>
              <a:t>.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smtClean="0"/>
              <a:t> “</a:t>
            </a:r>
            <a:r>
              <a:rPr lang="en-US" sz="2800" dirty="0" smtClean="0"/>
              <a:t>The Orderly Process Of </a:t>
            </a:r>
          </a:p>
          <a:p>
            <a:pPr lvl="0"/>
            <a:r>
              <a:rPr lang="en-US" sz="2800" dirty="0" smtClean="0"/>
              <a:t>Defining Community Health Problems, </a:t>
            </a:r>
          </a:p>
          <a:p>
            <a:pPr lvl="0"/>
            <a:r>
              <a:rPr lang="en-US" sz="2800" dirty="0" smtClean="0"/>
              <a:t>Identifying Unmet Needs And </a:t>
            </a:r>
          </a:p>
          <a:p>
            <a:pPr lvl="0"/>
            <a:r>
              <a:rPr lang="en-US" sz="2800" dirty="0" smtClean="0"/>
              <a:t>Surveying The Resources To Meet Them, </a:t>
            </a:r>
          </a:p>
          <a:p>
            <a:pPr lvl="0"/>
            <a:r>
              <a:rPr lang="en-US" sz="2800" dirty="0" smtClean="0"/>
              <a:t>Establishing Priority Goals That Are Realistic And Feasible And </a:t>
            </a:r>
          </a:p>
          <a:p>
            <a:pPr lvl="0"/>
            <a:r>
              <a:rPr lang="en-US" sz="2800" dirty="0" smtClean="0"/>
              <a:t>Projecting Administrative Action To Accomplish The Proposed Programme.”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pic9"/>
          <p:cNvPicPr>
            <a:picLocks noChangeAspect="1" noChangeArrowheads="1"/>
          </p:cNvPicPr>
          <p:nvPr/>
        </p:nvPicPr>
        <p:blipFill>
          <a:blip r:embed="rId2"/>
          <a:srcRect l="7817" r="3036" b="57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1. CONDUCT A NEEDS ASSEMENT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smtClean="0"/>
              <a:t>The primary reason is to define the problem and to identify its extant and severity.</a:t>
            </a:r>
          </a:p>
          <a:p>
            <a:pPr lvl="0">
              <a:buNone/>
            </a:pPr>
            <a:endParaRPr lang="en-US" dirty="0" smtClean="0"/>
          </a:p>
          <a:p>
            <a:pPr lvl="0" algn="just"/>
            <a:r>
              <a:rPr lang="en-US" b="1" dirty="0" smtClean="0"/>
              <a:t>Second , it is used to obtain a profile of the community to ascertain the causes of the problem , which helps in developing the appropriate goals and objectives in the problem solution.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459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PLANNING AND EVALUATION</vt:lpstr>
      <vt:lpstr> </vt:lpstr>
      <vt:lpstr>PowerPoint Presentation</vt:lpstr>
      <vt:lpstr> DEFINITION</vt:lpstr>
      <vt:lpstr> DEFINITION</vt:lpstr>
      <vt:lpstr> DEFINITION</vt:lpstr>
      <vt:lpstr>PowerPoint Presentation</vt:lpstr>
      <vt:lpstr>1. CONDUCT A NEEDS ASSEMENT</vt:lpstr>
      <vt:lpstr>2. COLLECTION OF DATA</vt:lpstr>
      <vt:lpstr>2. COLLECTION OF DATA</vt:lpstr>
      <vt:lpstr>3. ANALYZE THE DATA</vt:lpstr>
      <vt:lpstr>PowerPoint Presentation</vt:lpstr>
      <vt:lpstr>4. DETERMINING PRIORITIES</vt:lpstr>
      <vt:lpstr>5.DEVELOPMENT OF GOAL AND OBJECTIVES</vt:lpstr>
      <vt:lpstr>6. RESOURCE IDENTIFICATION</vt:lpstr>
      <vt:lpstr> 7.  IDLENTITYING CONSTRAINTS</vt:lpstr>
      <vt:lpstr> 8. IDENTIFYING STRATEGIES (ALTERNATIVE STRATEGIES)</vt:lpstr>
      <vt:lpstr>PowerPoint Presentation</vt:lpstr>
      <vt:lpstr>9.DEVELOPING AN IMPLEMENTATION STRATEGY</vt:lpstr>
      <vt:lpstr>PowerPoint Presentation</vt:lpstr>
      <vt:lpstr>PowerPoint Presentation</vt:lpstr>
      <vt:lpstr> RULES FOR IMPLEMENTATION </vt:lpstr>
      <vt:lpstr>10. MONITORING , EVALUATING&amp; REVISING THE PROGRAM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EVALUATION</dc:title>
  <dc:creator/>
  <cp:lastModifiedBy>HP</cp:lastModifiedBy>
  <cp:revision>57</cp:revision>
  <dcterms:created xsi:type="dcterms:W3CDTF">2006-08-16T00:00:00Z</dcterms:created>
  <dcterms:modified xsi:type="dcterms:W3CDTF">2022-04-08T06:36:32Z</dcterms:modified>
</cp:coreProperties>
</file>